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7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2" r:id="rId118"/>
    <p:sldId id="373" r:id="rId119"/>
    <p:sldId id="374" r:id="rId120"/>
    <p:sldId id="375" r:id="rId121"/>
    <p:sldId id="376" r:id="rId122"/>
    <p:sldId id="377" r:id="rId123"/>
    <p:sldId id="378" r:id="rId124"/>
    <p:sldId id="379" r:id="rId125"/>
    <p:sldId id="380" r:id="rId126"/>
    <p:sldId id="381" r:id="rId127"/>
    <p:sldId id="382" r:id="rId128"/>
    <p:sldId id="383" r:id="rId129"/>
    <p:sldId id="384" r:id="rId130"/>
    <p:sldId id="385" r:id="rId131"/>
    <p:sldId id="386" r:id="rId132"/>
    <p:sldId id="387" r:id="rId133"/>
    <p:sldId id="388" r:id="rId134"/>
    <p:sldId id="389" r:id="rId135"/>
    <p:sldId id="390" r:id="rId136"/>
    <p:sldId id="391" r:id="rId137"/>
    <p:sldId id="392" r:id="rId138"/>
    <p:sldId id="393" r:id="rId139"/>
    <p:sldId id="394" r:id="rId140"/>
    <p:sldId id="395" r:id="rId141"/>
    <p:sldId id="396" r:id="rId142"/>
    <p:sldId id="397" r:id="rId143"/>
    <p:sldId id="398" r:id="rId144"/>
    <p:sldId id="399" r:id="rId145"/>
    <p:sldId id="400" r:id="rId146"/>
    <p:sldId id="401" r:id="rId147"/>
    <p:sldId id="402" r:id="rId148"/>
    <p:sldId id="403" r:id="rId149"/>
    <p:sldId id="404" r:id="rId150"/>
    <p:sldId id="405" r:id="rId151"/>
    <p:sldId id="406" r:id="rId152"/>
    <p:sldId id="407" r:id="rId153"/>
    <p:sldId id="408" r:id="rId154"/>
    <p:sldId id="409" r:id="rId155"/>
    <p:sldId id="410" r:id="rId156"/>
    <p:sldId id="411" r:id="rId157"/>
    <p:sldId id="412" r:id="rId158"/>
    <p:sldId id="413" r:id="rId159"/>
    <p:sldId id="414" r:id="rId160"/>
    <p:sldId id="415" r:id="rId161"/>
    <p:sldId id="416" r:id="rId162"/>
    <p:sldId id="417" r:id="rId163"/>
    <p:sldId id="418" r:id="rId164"/>
    <p:sldId id="419" r:id="rId165"/>
    <p:sldId id="420" r:id="rId166"/>
    <p:sldId id="421" r:id="rId167"/>
    <p:sldId id="422" r:id="rId168"/>
    <p:sldId id="423" r:id="rId169"/>
    <p:sldId id="424" r:id="rId170"/>
    <p:sldId id="425" r:id="rId171"/>
    <p:sldId id="426" r:id="rId172"/>
    <p:sldId id="427" r:id="rId173"/>
    <p:sldId id="428" r:id="rId174"/>
    <p:sldId id="429" r:id="rId17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80" roundtripDataSignature="AMtx7mjeJZSyrsmWA7rWdvhp4thow1FyP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CD1FCDB-1370-4345-BA33-21CB5F712607}">
  <a:tblStyle styleId="{BCD1FCDB-1370-4345-BA33-21CB5F712607}" styleName="Table_0">
    <a:wholeTbl>
      <a:tcTxStyle b="off" i="off">
        <a:font>
          <a:latin typeface="Trebuchet MS"/>
          <a:ea typeface="Trebuchet MS"/>
          <a:cs typeface="Trebuchet MS"/>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EF4E7"/>
          </a:solidFill>
        </a:fill>
      </a:tcStyle>
    </a:wholeTbl>
    <a:band1H>
      <a:tcTxStyle/>
      <a:tcStyle>
        <a:tcBdr/>
        <a:fill>
          <a:solidFill>
            <a:srgbClr val="DBE9CB"/>
          </a:solidFill>
        </a:fill>
      </a:tcStyle>
    </a:band1H>
    <a:band2H>
      <a:tcTxStyle/>
      <a:tcStyle>
        <a:tcBdr/>
      </a:tcStyle>
    </a:band2H>
    <a:band1V>
      <a:tcTxStyle/>
      <a:tcStyle>
        <a:tcBdr/>
        <a:fill>
          <a:solidFill>
            <a:srgbClr val="DBE9CB"/>
          </a:solidFill>
        </a:fill>
      </a:tcStyle>
    </a:band1V>
    <a:band2V>
      <a:tcTxStyle/>
      <a:tcStyle>
        <a:tcBdr/>
      </a:tcStyle>
    </a:band2V>
    <a:lastCol>
      <a:tcTxStyle b="on" i="off">
        <a:font>
          <a:latin typeface="Trebuchet MS"/>
          <a:ea typeface="Trebuchet MS"/>
          <a:cs typeface="Trebuchet MS"/>
        </a:font>
        <a:schemeClr val="lt1"/>
      </a:tcTxStyle>
      <a:tcStyle>
        <a:tcBdr/>
        <a:fill>
          <a:solidFill>
            <a:schemeClr val="accent1"/>
          </a:solidFill>
        </a:fill>
      </a:tcStyle>
    </a:lastCol>
    <a:firstCol>
      <a:tcTxStyle b="on" i="off">
        <a:font>
          <a:latin typeface="Trebuchet MS"/>
          <a:ea typeface="Trebuchet MS"/>
          <a:cs typeface="Trebuchet MS"/>
        </a:font>
        <a:schemeClr val="lt1"/>
      </a:tcTxStyle>
      <a:tcStyle>
        <a:tcBdr/>
        <a:fill>
          <a:solidFill>
            <a:schemeClr val="accent1"/>
          </a:solidFill>
        </a:fill>
      </a:tcStyle>
    </a:firstCol>
    <a:lastRow>
      <a:tcTxStyle b="on" i="off">
        <a:font>
          <a:latin typeface="Trebuchet MS"/>
          <a:ea typeface="Trebuchet MS"/>
          <a:cs typeface="Trebuchet MS"/>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Trebuchet MS"/>
          <a:ea typeface="Trebuchet MS"/>
          <a:cs typeface="Trebuchet MS"/>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22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presProps" Target="presProp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viewProps" Target="viewProps.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2" Type="http://schemas.openxmlformats.org/officeDocument/2006/relationships/slide" Target="slides/slide17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4" Type="http://schemas.openxmlformats.org/officeDocument/2006/relationships/slide" Target="slides/slide3.xml"/><Relationship Id="rId9" Type="http://schemas.openxmlformats.org/officeDocument/2006/relationships/slide" Target="slides/slide8.xml"/><Relationship Id="rId180" Type="http://customschemas.google.com/relationships/presentationmetadata" Target="metadata"/><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notesMaster" Target="notesMasters/notesMaster1.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Create a new copy of the same sides and just change the first slide with the name “Salesforce Admin Certification Course” </a:t>
            </a:r>
            <a:endParaRPr/>
          </a:p>
          <a:p>
            <a:pPr marL="0" lvl="0" indent="0" algn="l" rtl="0">
              <a:spcBef>
                <a:spcPts val="0"/>
              </a:spcBef>
              <a:spcAft>
                <a:spcPts val="0"/>
              </a:spcAft>
              <a:buNone/>
            </a:pPr>
            <a:endParaRPr/>
          </a:p>
        </p:txBody>
      </p:sp>
      <p:sp>
        <p:nvSpPr>
          <p:cNvPr id="141" name="Google Shape;14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27f067cbcf4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27f067cbcf4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27f067cbcf4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27f067cbcf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27f067cbcf4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27f067cbcf4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
        <p:cNvGrpSpPr/>
        <p:nvPr/>
      </p:nvGrpSpPr>
      <p:grpSpPr>
        <a:xfrm>
          <a:off x="0" y="0"/>
          <a:ext cx="0" cy="0"/>
          <a:chOff x="0" y="0"/>
          <a:chExt cx="0" cy="0"/>
        </a:xfrm>
      </p:grpSpPr>
      <p:sp>
        <p:nvSpPr>
          <p:cNvPr id="799" name="Google Shape;799;g27f067cbcf4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0" name="Google Shape;800;g27f067cbcf4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27f067cbcf4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27f067cbcf4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27f067cbcf4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27f067cbcf4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27f067cbcf4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27f067cbcf4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7f067cbcf4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7f067cbcf4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27f067cbcf4_0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27f067cbcf4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27f067cbcf4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27f067cbcf4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27f067cbcf4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27f067cbcf4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27f067cbcf4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27f067cbcf4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27f15c6d7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27f15c6d7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27f15c6d741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27f15c6d741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27f15c6d741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27f15c6d741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f15c6d741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f15c6d74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27f15c6d741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27f15c6d741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27f15c6d74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27f15c6d74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27f15c6d741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27f15c6d741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27f15c6d741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 name="Google Shape;895;g27f15c6d741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27f15c6d741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27f15c6d741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27f15c6d741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27f15c6d741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27f15c6d741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27f15c6d741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27f15c6d741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27f15c6d741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g27f15c6d741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27f15c6d741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27f15c6d74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 name="Google Shape;931;g27f15c6d74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p:cNvGrpSpPr/>
        <p:nvPr/>
      </p:nvGrpSpPr>
      <p:grpSpPr>
        <a:xfrm>
          <a:off x="0" y="0"/>
          <a:ext cx="0" cy="0"/>
          <a:chOff x="0" y="0"/>
          <a:chExt cx="0" cy="0"/>
        </a:xfrm>
      </p:grpSpPr>
      <p:sp>
        <p:nvSpPr>
          <p:cNvPr id="936" name="Google Shape;936;g27f15c6d74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27f15c6d74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27f15c6d741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27f15c6d741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27f15c6d741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27f15c6d741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27f683b8c3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 name="Google Shape;955;g27f683b8c3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8" name="Google Shape;21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7f683b8c3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7f683b8c3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27f683b8c3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 name="Google Shape;967;g27f683b8c3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1"/>
        <p:cNvGrpSpPr/>
        <p:nvPr/>
      </p:nvGrpSpPr>
      <p:grpSpPr>
        <a:xfrm>
          <a:off x="0" y="0"/>
          <a:ext cx="0" cy="0"/>
          <a:chOff x="0" y="0"/>
          <a:chExt cx="0" cy="0"/>
        </a:xfrm>
      </p:grpSpPr>
      <p:sp>
        <p:nvSpPr>
          <p:cNvPr id="972" name="Google Shape;972;g27f683b8c3a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3" name="Google Shape;973;g27f683b8c3a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27f683b8c3a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27f683b8c3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27f683b8c3a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27f683b8c3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9"/>
        <p:cNvGrpSpPr/>
        <p:nvPr/>
      </p:nvGrpSpPr>
      <p:grpSpPr>
        <a:xfrm>
          <a:off x="0" y="0"/>
          <a:ext cx="0" cy="0"/>
          <a:chOff x="0" y="0"/>
          <a:chExt cx="0" cy="0"/>
        </a:xfrm>
      </p:grpSpPr>
      <p:sp>
        <p:nvSpPr>
          <p:cNvPr id="990" name="Google Shape;990;g27f683b8c3a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 name="Google Shape;991;g27f683b8c3a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27f683b8c3a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27f683b8c3a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27f683b8c3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27f683b8c3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27f683b8c3a_4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27f683b8c3a_4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3"/>
        <p:cNvGrpSpPr/>
        <p:nvPr/>
      </p:nvGrpSpPr>
      <p:grpSpPr>
        <a:xfrm>
          <a:off x="0" y="0"/>
          <a:ext cx="0" cy="0"/>
          <a:chOff x="0" y="0"/>
          <a:chExt cx="0" cy="0"/>
        </a:xfrm>
      </p:grpSpPr>
      <p:sp>
        <p:nvSpPr>
          <p:cNvPr id="1014" name="Google Shape;1014;g27f683b8c3a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 name="Google Shape;1015;g27f683b8c3a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4" name="Google Shape;224;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g27f683b8c3a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27f683b8c3a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27f683b8c3a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27f683b8c3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
        <p:cNvGrpSpPr/>
        <p:nvPr/>
      </p:nvGrpSpPr>
      <p:grpSpPr>
        <a:xfrm>
          <a:off x="0" y="0"/>
          <a:ext cx="0" cy="0"/>
          <a:chOff x="0" y="0"/>
          <a:chExt cx="0" cy="0"/>
        </a:xfrm>
      </p:grpSpPr>
      <p:sp>
        <p:nvSpPr>
          <p:cNvPr id="1032" name="Google Shape;1032;g27f683b8c3a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 name="Google Shape;1033;g27f683b8c3a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27f683b8c3a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27f683b8c3a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
        <p:cNvGrpSpPr/>
        <p:nvPr/>
      </p:nvGrpSpPr>
      <p:grpSpPr>
        <a:xfrm>
          <a:off x="0" y="0"/>
          <a:ext cx="0" cy="0"/>
          <a:chOff x="0" y="0"/>
          <a:chExt cx="0" cy="0"/>
        </a:xfrm>
      </p:grpSpPr>
      <p:sp>
        <p:nvSpPr>
          <p:cNvPr id="1044" name="Google Shape;1044;g27f683b8c3a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 name="Google Shape;1045;g27f683b8c3a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9"/>
        <p:cNvGrpSpPr/>
        <p:nvPr/>
      </p:nvGrpSpPr>
      <p:grpSpPr>
        <a:xfrm>
          <a:off x="0" y="0"/>
          <a:ext cx="0" cy="0"/>
          <a:chOff x="0" y="0"/>
          <a:chExt cx="0" cy="0"/>
        </a:xfrm>
      </p:grpSpPr>
      <p:sp>
        <p:nvSpPr>
          <p:cNvPr id="1050" name="Google Shape;1050;g27f683b8c3a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 name="Google Shape;1051;g27f683b8c3a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27f683b8c3a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27f683b8c3a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27f683b8c3a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 name="Google Shape;1063;g27f683b8c3a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27f683b8c3a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27f683b8c3a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
        <p:cNvGrpSpPr/>
        <p:nvPr/>
      </p:nvGrpSpPr>
      <p:grpSpPr>
        <a:xfrm>
          <a:off x="0" y="0"/>
          <a:ext cx="0" cy="0"/>
          <a:chOff x="0" y="0"/>
          <a:chExt cx="0" cy="0"/>
        </a:xfrm>
      </p:grpSpPr>
      <p:sp>
        <p:nvSpPr>
          <p:cNvPr id="1074" name="Google Shape;1074;g27f683b8c3a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 name="Google Shape;1075;g27f683b8c3a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27f683b8c3a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27f683b8c3a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27f683b8c3a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27f683b8c3a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27f683b8c3a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27f683b8c3a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
        <p:cNvGrpSpPr/>
        <p:nvPr/>
      </p:nvGrpSpPr>
      <p:grpSpPr>
        <a:xfrm>
          <a:off x="0" y="0"/>
          <a:ext cx="0" cy="0"/>
          <a:chOff x="0" y="0"/>
          <a:chExt cx="0" cy="0"/>
        </a:xfrm>
      </p:grpSpPr>
      <p:sp>
        <p:nvSpPr>
          <p:cNvPr id="1098" name="Google Shape;1098;g27f683b8c3a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 name="Google Shape;1099;g27f683b8c3a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27f683b8c3a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27f683b8c3a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g27f683b8c3a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 name="Google Shape;1111;g27f683b8c3a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27f683b8c3a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27f683b8c3a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27f683b8c3a_6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27f683b8c3a_6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
        <p:cNvGrpSpPr/>
        <p:nvPr/>
      </p:nvGrpSpPr>
      <p:grpSpPr>
        <a:xfrm>
          <a:off x="0" y="0"/>
          <a:ext cx="0" cy="0"/>
          <a:chOff x="0" y="0"/>
          <a:chExt cx="0" cy="0"/>
        </a:xfrm>
      </p:grpSpPr>
      <p:sp>
        <p:nvSpPr>
          <p:cNvPr id="1128" name="Google Shape;1128;g27f683b8c3a_6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 name="Google Shape;1129;g27f683b8c3a_6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27f683b8c3a_6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27f683b8c3a_6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27f683b8c3a_6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27f683b8c3a_6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27f683b8c3a_6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27f683b8c3a_6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27f683b8c3a_6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27f683b8c3a_6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g27f683b8c3a_6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 name="Google Shape;1160;g27f683b8c3a_6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27f683b8c3a_6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27f683b8c3a_6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
        <p:cNvGrpSpPr/>
        <p:nvPr/>
      </p:nvGrpSpPr>
      <p:grpSpPr>
        <a:xfrm>
          <a:off x="0" y="0"/>
          <a:ext cx="0" cy="0"/>
          <a:chOff x="0" y="0"/>
          <a:chExt cx="0" cy="0"/>
        </a:xfrm>
      </p:grpSpPr>
      <p:sp>
        <p:nvSpPr>
          <p:cNvPr id="1171" name="Google Shape;1171;g27f683b8c3a_6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 name="Google Shape;1172;g27f683b8c3a_6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27f683b8c3a_6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27f683b8c3a_6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
        <p:cNvGrpSpPr/>
        <p:nvPr/>
      </p:nvGrpSpPr>
      <p:grpSpPr>
        <a:xfrm>
          <a:off x="0" y="0"/>
          <a:ext cx="0" cy="0"/>
          <a:chOff x="0" y="0"/>
          <a:chExt cx="0" cy="0"/>
        </a:xfrm>
      </p:grpSpPr>
      <p:sp>
        <p:nvSpPr>
          <p:cNvPr id="1183" name="Google Shape;1183;g27f683b8c3a_6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4" name="Google Shape;1184;g27f683b8c3a_6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8"/>
        <p:cNvGrpSpPr/>
        <p:nvPr/>
      </p:nvGrpSpPr>
      <p:grpSpPr>
        <a:xfrm>
          <a:off x="0" y="0"/>
          <a:ext cx="0" cy="0"/>
          <a:chOff x="0" y="0"/>
          <a:chExt cx="0" cy="0"/>
        </a:xfrm>
      </p:grpSpPr>
      <p:sp>
        <p:nvSpPr>
          <p:cNvPr id="1189" name="Google Shape;1189;g27f683b8c3a_6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0" name="Google Shape;1190;g27f683b8c3a_6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27f683b8c3a_6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27f683b8c3a_6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27f683b8c3a_6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27f683b8c3a_6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Google Shape;1206;g27f683b8c3a_6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 name="Google Shape;1207;g27f683b8c3a_6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27f683b8c3a_6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27f683b8c3a_6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27f683b8c3a_6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27f683b8c3a_6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
        <p:cNvGrpSpPr/>
        <p:nvPr/>
      </p:nvGrpSpPr>
      <p:grpSpPr>
        <a:xfrm>
          <a:off x="0" y="0"/>
          <a:ext cx="0" cy="0"/>
          <a:chOff x="0" y="0"/>
          <a:chExt cx="0" cy="0"/>
        </a:xfrm>
      </p:grpSpPr>
      <p:sp>
        <p:nvSpPr>
          <p:cNvPr id="1224" name="Google Shape;1224;g27f683b8c3a_6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 name="Google Shape;1225;g27f683b8c3a_6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5" name="Google Shape;265;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1" name="Google Shape;271;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7" name="Google Shape;277;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3" name="Google Shape;283;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9" name="Google Shape;289;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5" name="Google Shape;295;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1" name="Google Shape;301;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7" name="Google Shape;307;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 name="Google Shape;314;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0" name="Google Shape;320;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27e4ce71a82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6" name="Google Shape;326;g27e4ce71a82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243f3f59ab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8" name="Google Shape;338;g243f3f59ab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27e4ce71a82_2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0" name="Google Shape;350;g27e4ce71a82_2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27e4ce71a82_2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27e4ce71a82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27e4ce71a82_2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27e4ce71a82_2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7e4ce71a82_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7e4ce71a82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440c7af8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440c7af8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440c7af88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2440c7af88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440c7af888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440c7af88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2440c7af888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2440c7af888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2440c7af888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2440c7af888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0" name="Google Shape;16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440c7af888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440c7af888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440c7af888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440c7af888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2440c7af888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2440c7af888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440c7af888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440c7af888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440c7af888_1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440c7af888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440c7af888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2440c7af888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2440c7af888_1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2440c7af888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2440c7af888_1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2440c7af888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2440c7af888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2440c7af888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2440c7af888_2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2440c7af888_2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440c7af888_1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440c7af888_1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2440c7af88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2440c7af888_1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2440c7af888_1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2440c7af888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2440c7af888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2440c7af888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2440c7af88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2440c7af88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440c7af888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440c7af888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2440c7af888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2440c7af888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440c7af888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440c7af888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2440c7af888_2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2440c7af888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2440c7af888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2440c7af888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2440c7af888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2440c7af888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2440c7af888_2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2440c7af888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2440c7af888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2440c7af888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2440c7af888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2440c7af888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2440c7af888_2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2440c7af888_2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2440c7af888_2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2440c7af888_2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
        <p:cNvGrpSpPr/>
        <p:nvPr/>
      </p:nvGrpSpPr>
      <p:grpSpPr>
        <a:xfrm>
          <a:off x="0" y="0"/>
          <a:ext cx="0" cy="0"/>
          <a:chOff x="0" y="0"/>
          <a:chExt cx="0" cy="0"/>
        </a:xfrm>
      </p:grpSpPr>
      <p:sp>
        <p:nvSpPr>
          <p:cNvPr id="578" name="Google Shape;578;g2440c7af888_2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 name="Google Shape;579;g2440c7af888_2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440c7af888_2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440c7af888_2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2440c7af888_2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2440c7af888_2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2440c7af888_2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2440c7af888_2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2" name="Google Shape;18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2440c7af888_2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2440c7af888_2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7f067cbcf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7f067cbcf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27f067cbcf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27f067cbcf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27f067cbcf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27f067cbcf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27f067cbcf4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27f067cbcf4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27f067cbcf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27f067cbcf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27f067cbcf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27f067cbcf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27f067cbcf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27f067cbcf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27f067cbcf4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27f067cbcf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27f067cbcf4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27f067cbcf4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27f067cbcf4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27f067cbcf4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27f067cbc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27f067cbc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27f067cbcf4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27f067cbcf4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27f067cbcf4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27f067cbcf4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27f067cbcf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27f067cbcf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27f067cbcf4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27f067cbcf4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27f067cbcf4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27f067cbcf4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27f067cbcf4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27f067cbcf4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7f067cbcf4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7f067cbcf4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27f067cbcf4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27f067cbcf4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4" name="Google Shape;194;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27f067cbcf4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27f067cbcf4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27f067cbcf4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27f067cbcf4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27f067cbcf4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27f067cbcf4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7f067cbcf4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27f067cbcf4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5"/>
        <p:cNvGrpSpPr/>
        <p:nvPr/>
      </p:nvGrpSpPr>
      <p:grpSpPr>
        <a:xfrm>
          <a:off x="0" y="0"/>
          <a:ext cx="0" cy="0"/>
          <a:chOff x="0" y="0"/>
          <a:chExt cx="0" cy="0"/>
        </a:xfrm>
      </p:grpSpPr>
      <p:sp>
        <p:nvSpPr>
          <p:cNvPr id="746" name="Google Shape;746;g27f15c6d74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 name="Google Shape;747;g27f15c6d74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27f067cbcf4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27f067cbcf4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27f067cbcf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27f067cbcf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27f067cbcf4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27f067cbcf4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27f067cbcf4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27f067cbcf4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g27f067cbcf4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 name="Google Shape;776;g27f067cbcf4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2"/>
        <p:cNvGrpSpPr/>
        <p:nvPr/>
      </p:nvGrpSpPr>
      <p:grpSpPr>
        <a:xfrm>
          <a:off x="0" y="0"/>
          <a:ext cx="0" cy="0"/>
          <a:chOff x="0" y="0"/>
          <a:chExt cx="0" cy="0"/>
        </a:xfrm>
      </p:grpSpPr>
      <p:grpSp>
        <p:nvGrpSpPr>
          <p:cNvPr id="23" name="Google Shape;23;p31"/>
          <p:cNvGrpSpPr/>
          <p:nvPr/>
        </p:nvGrpSpPr>
        <p:grpSpPr>
          <a:xfrm>
            <a:off x="0" y="-8467"/>
            <a:ext cx="12192000" cy="6866467"/>
            <a:chOff x="0" y="-8467"/>
            <a:chExt cx="12192000" cy="6866467"/>
          </a:xfrm>
        </p:grpSpPr>
        <p:cxnSp>
          <p:nvCxnSpPr>
            <p:cNvPr id="24" name="Google Shape;24;p31"/>
            <p:cNvCxnSpPr/>
            <p:nvPr/>
          </p:nvCxnSpPr>
          <p:spPr>
            <a:xfrm>
              <a:off x="9371012" y="0"/>
              <a:ext cx="1219200" cy="6858000"/>
            </a:xfrm>
            <a:prstGeom prst="straightConnector1">
              <a:avLst/>
            </a:prstGeom>
            <a:noFill/>
            <a:ln w="9525" cap="flat" cmpd="sng">
              <a:solidFill>
                <a:srgbClr val="BFBFBF"/>
              </a:solidFill>
              <a:prstDash val="solid"/>
              <a:round/>
              <a:headEnd type="none" w="sm" len="sm"/>
              <a:tailEnd type="none" w="sm" len="sm"/>
            </a:ln>
          </p:spPr>
        </p:cxnSp>
        <p:cxnSp>
          <p:nvCxnSpPr>
            <p:cNvPr id="25" name="Google Shape;25;p31"/>
            <p:cNvCxnSpPr/>
            <p:nvPr/>
          </p:nvCxnSpPr>
          <p:spPr>
            <a:xfrm flipH="1">
              <a:off x="7425267" y="3681413"/>
              <a:ext cx="4763558" cy="3176587"/>
            </a:xfrm>
            <a:prstGeom prst="straightConnector1">
              <a:avLst/>
            </a:prstGeom>
            <a:noFill/>
            <a:ln w="9525" cap="flat" cmpd="sng">
              <a:solidFill>
                <a:srgbClr val="D8D8D8"/>
              </a:solidFill>
              <a:prstDash val="solid"/>
              <a:round/>
              <a:headEnd type="none" w="sm" len="sm"/>
              <a:tailEnd type="none" w="sm" len="sm"/>
            </a:ln>
          </p:spPr>
        </p:cxnSp>
        <p:sp>
          <p:nvSpPr>
            <p:cNvPr id="26" name="Google Shape;26;p31"/>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7" name="Google Shape;27;p31"/>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8" name="Google Shape;28;p31"/>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1"/>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30" name="Google Shape;30;p31"/>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31" name="Google Shape;31;p31"/>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32" name="Google Shape;32;p31"/>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1"/>
            <p:cNvSpPr/>
            <p:nvPr/>
          </p:nvSpPr>
          <p:spPr>
            <a:xfrm rot="10800000">
              <a:off x="0" y="0"/>
              <a:ext cx="842596" cy="5666154"/>
            </a:xfrm>
            <a:prstGeom prst="triangle">
              <a:avLst>
                <a:gd name="adj" fmla="val 100000"/>
              </a:avLst>
            </a:prstGeom>
            <a:solidFill>
              <a:schemeClr val="accent1">
                <a:alpha val="8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31"/>
          <p:cNvSpPr txBox="1">
            <a:spLocks noGrp="1"/>
          </p:cNvSpPr>
          <p:nvPr>
            <p:ph type="ctrTitle"/>
          </p:nvPr>
        </p:nvSpPr>
        <p:spPr>
          <a:xfrm>
            <a:off x="1507067" y="2404534"/>
            <a:ext cx="7766936" cy="1646302"/>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accent1"/>
              </a:buClr>
              <a:buSzPts val="5400"/>
              <a:buFont typeface="Trebuchet MS"/>
              <a:buNone/>
              <a:defRPr sz="5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31"/>
          <p:cNvSpPr txBox="1">
            <a:spLocks noGrp="1"/>
          </p:cNvSpPr>
          <p:nvPr>
            <p:ph type="subTitle" idx="1"/>
          </p:nvPr>
        </p:nvSpPr>
        <p:spPr>
          <a:xfrm>
            <a:off x="1507067" y="4050833"/>
            <a:ext cx="7766936" cy="1096899"/>
          </a:xfrm>
          <a:prstGeom prst="rect">
            <a:avLst/>
          </a:prstGeom>
          <a:noFill/>
          <a:ln>
            <a:noFill/>
          </a:ln>
        </p:spPr>
        <p:txBody>
          <a:bodyPr spcFirstLastPara="1" wrap="square" lIns="91425" tIns="45700" rIns="91425" bIns="45700" anchor="t" anchorCtr="0">
            <a:normAutofit/>
          </a:bodyPr>
          <a:lstStyle>
            <a:lvl1pPr lvl="0" algn="r">
              <a:spcBef>
                <a:spcPts val="1000"/>
              </a:spcBef>
              <a:spcAft>
                <a:spcPts val="0"/>
              </a:spcAft>
              <a:buSzPts val="1440"/>
              <a:buNone/>
              <a:defRPr>
                <a:solidFill>
                  <a:srgbClr val="7F7F7F"/>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a:endParaRPr/>
          </a:p>
        </p:txBody>
      </p:sp>
      <p:sp>
        <p:nvSpPr>
          <p:cNvPr id="36" name="Google Shape;36;p3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31"/>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3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3" name="Picture 2" descr="A logo on a black background">
            <a:extLst>
              <a:ext uri="{FF2B5EF4-FFF2-40B4-BE49-F238E27FC236}">
                <a16:creationId xmlns:a16="http://schemas.microsoft.com/office/drawing/2014/main" id="{65E21AF2-C30C-C727-AC2D-4CDF2B671272}"/>
              </a:ext>
            </a:extLst>
          </p:cNvPr>
          <p:cNvPicPr>
            <a:picLocks noChangeAspect="1"/>
          </p:cNvPicPr>
          <p:nvPr userDrawn="1"/>
        </p:nvPicPr>
        <p:blipFill>
          <a:blip r:embed="rId2"/>
          <a:stretch>
            <a:fillRect/>
          </a:stretch>
        </p:blipFill>
        <p:spPr>
          <a:xfrm>
            <a:off x="8636845" y="-1176272"/>
            <a:ext cx="4761905" cy="476190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90"/>
        <p:cNvGrpSpPr/>
        <p:nvPr/>
      </p:nvGrpSpPr>
      <p:grpSpPr>
        <a:xfrm>
          <a:off x="0" y="0"/>
          <a:ext cx="0" cy="0"/>
          <a:chOff x="0" y="0"/>
          <a:chExt cx="0" cy="0"/>
        </a:xfrm>
      </p:grpSpPr>
      <p:sp>
        <p:nvSpPr>
          <p:cNvPr id="91" name="Google Shape;91;p40"/>
          <p:cNvSpPr txBox="1">
            <a:spLocks noGrp="1"/>
          </p:cNvSpPr>
          <p:nvPr>
            <p:ph type="title"/>
          </p:nvPr>
        </p:nvSpPr>
        <p:spPr>
          <a:xfrm>
            <a:off x="677335" y="609600"/>
            <a:ext cx="8596668" cy="3403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40"/>
          <p:cNvSpPr txBox="1">
            <a:spLocks noGrp="1"/>
          </p:cNvSpPr>
          <p:nvPr>
            <p:ph type="body" idx="1"/>
          </p:nvPr>
        </p:nvSpPr>
        <p:spPr>
          <a:xfrm>
            <a:off x="677335" y="4470400"/>
            <a:ext cx="8596668" cy="1570962"/>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93" name="Google Shape;93;p40"/>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40"/>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40"/>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6"/>
        <p:cNvGrpSpPr/>
        <p:nvPr/>
      </p:nvGrpSpPr>
      <p:grpSpPr>
        <a:xfrm>
          <a:off x="0" y="0"/>
          <a:ext cx="0" cy="0"/>
          <a:chOff x="0" y="0"/>
          <a:chExt cx="0" cy="0"/>
        </a:xfrm>
      </p:grpSpPr>
      <p:sp>
        <p:nvSpPr>
          <p:cNvPr id="97" name="Google Shape;97;p41"/>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41"/>
          <p:cNvSpPr txBox="1">
            <a:spLocks noGrp="1"/>
          </p:cNvSpPr>
          <p:nvPr>
            <p:ph type="body" idx="1"/>
          </p:nvPr>
        </p:nvSpPr>
        <p:spPr>
          <a:xfrm>
            <a:off x="1366139" y="3632200"/>
            <a:ext cx="7224524" cy="381000"/>
          </a:xfrm>
          <a:prstGeom prst="rect">
            <a:avLst/>
          </a:prstGeom>
          <a:noFill/>
          <a:ln>
            <a:noFill/>
          </a:ln>
        </p:spPr>
        <p:txBody>
          <a:bodyPr spcFirstLastPara="1" wrap="square" lIns="91425" tIns="45700" rIns="91425" bIns="45700" anchor="ctr" anchorCtr="0">
            <a:noAutofit/>
          </a:bodyPr>
          <a:lstStyle>
            <a:lvl1pPr marL="457200" lvl="0" indent="-228600" algn="l">
              <a:spcBef>
                <a:spcPts val="1000"/>
              </a:spcBef>
              <a:spcAft>
                <a:spcPts val="0"/>
              </a:spcAft>
              <a:buSzPts val="1280"/>
              <a:buFont typeface="Trebuchet MS"/>
              <a:buNone/>
              <a:defRPr sz="1600">
                <a:solidFill>
                  <a:srgbClr val="7F7F7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99" name="Google Shape;99;p41"/>
          <p:cNvSpPr txBox="1">
            <a:spLocks noGrp="1"/>
          </p:cNvSpPr>
          <p:nvPr>
            <p:ph type="body" idx="2"/>
          </p:nvPr>
        </p:nvSpPr>
        <p:spPr>
          <a:xfrm>
            <a:off x="677335" y="4470400"/>
            <a:ext cx="8596668" cy="1570962"/>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00" name="Google Shape;100;p4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41"/>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4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03" name="Google Shape;103;p41"/>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BFE471"/>
                </a:solidFill>
                <a:latin typeface="Arial"/>
                <a:ea typeface="Arial"/>
                <a:cs typeface="Arial"/>
                <a:sym typeface="Arial"/>
              </a:rPr>
              <a:t>“</a:t>
            </a:r>
            <a:endParaRPr/>
          </a:p>
        </p:txBody>
      </p:sp>
      <p:sp>
        <p:nvSpPr>
          <p:cNvPr id="104" name="Google Shape;104;p41"/>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BFE471"/>
                </a:solidFill>
                <a:latin typeface="Arial"/>
                <a:ea typeface="Arial"/>
                <a:cs typeface="Arial"/>
                <a:sym typeface="Arial"/>
              </a:rPr>
              <a:t>”</a:t>
            </a:r>
            <a:endParaRPr sz="1800" b="0" i="0" u="none" strike="noStrike" cap="none">
              <a:solidFill>
                <a:srgbClr val="BFE47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5"/>
        <p:cNvGrpSpPr/>
        <p:nvPr/>
      </p:nvGrpSpPr>
      <p:grpSpPr>
        <a:xfrm>
          <a:off x="0" y="0"/>
          <a:ext cx="0" cy="0"/>
          <a:chOff x="0" y="0"/>
          <a:chExt cx="0" cy="0"/>
        </a:xfrm>
      </p:grpSpPr>
      <p:sp>
        <p:nvSpPr>
          <p:cNvPr id="106" name="Google Shape;106;p42"/>
          <p:cNvSpPr txBox="1">
            <a:spLocks noGrp="1"/>
          </p:cNvSpPr>
          <p:nvPr>
            <p:ph type="title"/>
          </p:nvPr>
        </p:nvSpPr>
        <p:spPr>
          <a:xfrm>
            <a:off x="677335" y="1931988"/>
            <a:ext cx="8596668" cy="259546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42"/>
          <p:cNvSpPr txBox="1">
            <a:spLocks noGrp="1"/>
          </p:cNvSpPr>
          <p:nvPr>
            <p:ph type="body" idx="1"/>
          </p:nvPr>
        </p:nvSpPr>
        <p:spPr>
          <a:xfrm>
            <a:off x="677335" y="4527448"/>
            <a:ext cx="8596668" cy="151391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08" name="Google Shape;108;p42"/>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42"/>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42"/>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11"/>
        <p:cNvGrpSpPr/>
        <p:nvPr/>
      </p:nvGrpSpPr>
      <p:grpSpPr>
        <a:xfrm>
          <a:off x="0" y="0"/>
          <a:ext cx="0" cy="0"/>
          <a:chOff x="0" y="0"/>
          <a:chExt cx="0" cy="0"/>
        </a:xfrm>
      </p:grpSpPr>
      <p:sp>
        <p:nvSpPr>
          <p:cNvPr id="112" name="Google Shape;112;p43"/>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43"/>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Trebuchet MS"/>
              <a:buNone/>
              <a:defRPr sz="2400">
                <a:solidFill>
                  <a:srgbClr val="3F3F3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14" name="Google Shape;114;p43"/>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15" name="Google Shape;115;p43"/>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43"/>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43"/>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18" name="Google Shape;118;p43"/>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BFE471"/>
                </a:solidFill>
                <a:latin typeface="Arial"/>
                <a:ea typeface="Arial"/>
                <a:cs typeface="Arial"/>
                <a:sym typeface="Arial"/>
              </a:rPr>
              <a:t>“</a:t>
            </a:r>
            <a:endParaRPr/>
          </a:p>
        </p:txBody>
      </p:sp>
      <p:sp>
        <p:nvSpPr>
          <p:cNvPr id="119" name="Google Shape;119;p43"/>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BFE471"/>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20"/>
        <p:cNvGrpSpPr/>
        <p:nvPr/>
      </p:nvGrpSpPr>
      <p:grpSpPr>
        <a:xfrm>
          <a:off x="0" y="0"/>
          <a:ext cx="0" cy="0"/>
          <a:chOff x="0" y="0"/>
          <a:chExt cx="0" cy="0"/>
        </a:xfrm>
      </p:grpSpPr>
      <p:sp>
        <p:nvSpPr>
          <p:cNvPr id="121" name="Google Shape;121;p44"/>
          <p:cNvSpPr txBox="1">
            <a:spLocks noGrp="1"/>
          </p:cNvSpPr>
          <p:nvPr>
            <p:ph type="title"/>
          </p:nvPr>
        </p:nvSpPr>
        <p:spPr>
          <a:xfrm>
            <a:off x="685799" y="609600"/>
            <a:ext cx="8588203" cy="30226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44"/>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Font typeface="Trebuchet MS"/>
              <a:buNone/>
              <a:defRPr sz="2400">
                <a:solidFill>
                  <a:schemeClr val="accent1"/>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23" name="Google Shape;123;p44"/>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24" name="Google Shape;124;p44"/>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44"/>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44"/>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4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45"/>
          <p:cNvSpPr txBox="1">
            <a:spLocks noGrp="1"/>
          </p:cNvSpPr>
          <p:nvPr>
            <p:ph type="body" idx="1"/>
          </p:nvPr>
        </p:nvSpPr>
        <p:spPr>
          <a:xfrm rot="5400000">
            <a:off x="3035281" y="-197358"/>
            <a:ext cx="3880773" cy="8596668"/>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0" name="Google Shape;130;p45"/>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45"/>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45"/>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3"/>
        <p:cNvGrpSpPr/>
        <p:nvPr/>
      </p:nvGrpSpPr>
      <p:grpSpPr>
        <a:xfrm>
          <a:off x="0" y="0"/>
          <a:ext cx="0" cy="0"/>
          <a:chOff x="0" y="0"/>
          <a:chExt cx="0" cy="0"/>
        </a:xfrm>
      </p:grpSpPr>
      <p:sp>
        <p:nvSpPr>
          <p:cNvPr id="134" name="Google Shape;134;p46"/>
          <p:cNvSpPr txBox="1">
            <a:spLocks noGrp="1"/>
          </p:cNvSpPr>
          <p:nvPr>
            <p:ph type="title"/>
          </p:nvPr>
        </p:nvSpPr>
        <p:spPr>
          <a:xfrm rot="5400000">
            <a:off x="5994319" y="2582953"/>
            <a:ext cx="5251451" cy="1304743"/>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46"/>
          <p:cNvSpPr txBox="1">
            <a:spLocks noGrp="1"/>
          </p:cNvSpPr>
          <p:nvPr>
            <p:ph type="body" idx="1"/>
          </p:nvPr>
        </p:nvSpPr>
        <p:spPr>
          <a:xfrm rot="5400000">
            <a:off x="1581685" y="-294750"/>
            <a:ext cx="5251450" cy="706015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6" name="Google Shape;136;p4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46"/>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46"/>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9"/>
        <p:cNvGrpSpPr/>
        <p:nvPr/>
      </p:nvGrpSpPr>
      <p:grpSpPr>
        <a:xfrm>
          <a:off x="0" y="0"/>
          <a:ext cx="0" cy="0"/>
          <a:chOff x="0" y="0"/>
          <a:chExt cx="0" cy="0"/>
        </a:xfrm>
      </p:grpSpPr>
      <p:sp>
        <p:nvSpPr>
          <p:cNvPr id="40" name="Google Shape;40;p3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3600"/>
              <a:buFont typeface="Arial"/>
              <a:buNone/>
              <a:defRPr sz="3600" b="1">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32"/>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dirty="0"/>
          </a:p>
        </p:txBody>
      </p:sp>
      <p:sp>
        <p:nvSpPr>
          <p:cNvPr id="42" name="Google Shape;42;p32"/>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32"/>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32"/>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pic>
        <p:nvPicPr>
          <p:cNvPr id="3" name="Picture 2" descr="A logo on a black background">
            <a:extLst>
              <a:ext uri="{FF2B5EF4-FFF2-40B4-BE49-F238E27FC236}">
                <a16:creationId xmlns:a16="http://schemas.microsoft.com/office/drawing/2014/main" id="{D6CB2D71-CD08-7D83-FB53-A3BD7B391D36}"/>
              </a:ext>
            </a:extLst>
          </p:cNvPr>
          <p:cNvPicPr>
            <a:picLocks noChangeAspect="1"/>
          </p:cNvPicPr>
          <p:nvPr userDrawn="1"/>
        </p:nvPicPr>
        <p:blipFill>
          <a:blip r:embed="rId2"/>
          <a:stretch>
            <a:fillRect/>
          </a:stretch>
        </p:blipFill>
        <p:spPr>
          <a:xfrm>
            <a:off x="8590663" y="-1110953"/>
            <a:ext cx="4761905" cy="476190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5"/>
        <p:cNvGrpSpPr/>
        <p:nvPr/>
      </p:nvGrpSpPr>
      <p:grpSpPr>
        <a:xfrm>
          <a:off x="0" y="0"/>
          <a:ext cx="0" cy="0"/>
          <a:chOff x="0" y="0"/>
          <a:chExt cx="0" cy="0"/>
        </a:xfrm>
      </p:grpSpPr>
      <p:sp>
        <p:nvSpPr>
          <p:cNvPr id="46" name="Google Shape;46;p33"/>
          <p:cNvSpPr txBox="1">
            <a:spLocks noGrp="1"/>
          </p:cNvSpPr>
          <p:nvPr>
            <p:ph type="title"/>
          </p:nvPr>
        </p:nvSpPr>
        <p:spPr>
          <a:xfrm>
            <a:off x="677335" y="2700867"/>
            <a:ext cx="8596668" cy="1826581"/>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4000"/>
              <a:buFont typeface="Trebuchet MS"/>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3"/>
          <p:cNvSpPr txBox="1">
            <a:spLocks noGrp="1"/>
          </p:cNvSpPr>
          <p:nvPr>
            <p:ph type="body" idx="1"/>
          </p:nvPr>
        </p:nvSpPr>
        <p:spPr>
          <a:xfrm>
            <a:off x="677335" y="4527448"/>
            <a:ext cx="859666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48" name="Google Shape;48;p33"/>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33"/>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33"/>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1"/>
        <p:cNvGrpSpPr/>
        <p:nvPr/>
      </p:nvGrpSpPr>
      <p:grpSpPr>
        <a:xfrm>
          <a:off x="0" y="0"/>
          <a:ext cx="0" cy="0"/>
          <a:chOff x="0" y="0"/>
          <a:chExt cx="0" cy="0"/>
        </a:xfrm>
      </p:grpSpPr>
      <p:sp>
        <p:nvSpPr>
          <p:cNvPr id="52" name="Google Shape;52;p34"/>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4"/>
          <p:cNvSpPr txBox="1">
            <a:spLocks noGrp="1"/>
          </p:cNvSpPr>
          <p:nvPr>
            <p:ph type="body" idx="1"/>
          </p:nvPr>
        </p:nvSpPr>
        <p:spPr>
          <a:xfrm>
            <a:off x="677334" y="2160589"/>
            <a:ext cx="4184035" cy="3880772"/>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4" name="Google Shape;54;p34"/>
          <p:cNvSpPr txBox="1">
            <a:spLocks noGrp="1"/>
          </p:cNvSpPr>
          <p:nvPr>
            <p:ph type="body" idx="2"/>
          </p:nvPr>
        </p:nvSpPr>
        <p:spPr>
          <a:xfrm>
            <a:off x="5089970" y="2160589"/>
            <a:ext cx="4184034" cy="3880773"/>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5" name="Google Shape;55;p34"/>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34"/>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4"/>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8"/>
        <p:cNvGrpSpPr/>
        <p:nvPr/>
      </p:nvGrpSpPr>
      <p:grpSpPr>
        <a:xfrm>
          <a:off x="0" y="0"/>
          <a:ext cx="0" cy="0"/>
          <a:chOff x="0" y="0"/>
          <a:chExt cx="0" cy="0"/>
        </a:xfrm>
      </p:grpSpPr>
      <p:sp>
        <p:nvSpPr>
          <p:cNvPr id="59" name="Google Shape;59;p3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36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35"/>
          <p:cNvSpPr txBox="1">
            <a:spLocks noGrp="1"/>
          </p:cNvSpPr>
          <p:nvPr>
            <p:ph type="body" idx="1"/>
          </p:nvPr>
        </p:nvSpPr>
        <p:spPr>
          <a:xfrm>
            <a:off x="675745" y="2160983"/>
            <a:ext cx="4185623"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1" name="Google Shape;61;p35"/>
          <p:cNvSpPr txBox="1">
            <a:spLocks noGrp="1"/>
          </p:cNvSpPr>
          <p:nvPr>
            <p:ph type="body" idx="2"/>
          </p:nvPr>
        </p:nvSpPr>
        <p:spPr>
          <a:xfrm>
            <a:off x="675745" y="2737245"/>
            <a:ext cx="4185623" cy="3304117"/>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2" name="Google Shape;62;p35"/>
          <p:cNvSpPr txBox="1">
            <a:spLocks noGrp="1"/>
          </p:cNvSpPr>
          <p:nvPr>
            <p:ph type="body" idx="3"/>
          </p:nvPr>
        </p:nvSpPr>
        <p:spPr>
          <a:xfrm>
            <a:off x="5088383" y="2160983"/>
            <a:ext cx="418561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3" name="Google Shape;63;p35"/>
          <p:cNvSpPr txBox="1">
            <a:spLocks noGrp="1"/>
          </p:cNvSpPr>
          <p:nvPr>
            <p:ph type="body" idx="4"/>
          </p:nvPr>
        </p:nvSpPr>
        <p:spPr>
          <a:xfrm>
            <a:off x="5088384" y="2737245"/>
            <a:ext cx="4185617" cy="3304117"/>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4" name="Google Shape;64;p35"/>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35"/>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5"/>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3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3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6"/>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6"/>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2"/>
        <p:cNvGrpSpPr/>
        <p:nvPr/>
      </p:nvGrpSpPr>
      <p:grpSpPr>
        <a:xfrm>
          <a:off x="0" y="0"/>
          <a:ext cx="0" cy="0"/>
          <a:chOff x="0" y="0"/>
          <a:chExt cx="0" cy="0"/>
        </a:xfrm>
      </p:grpSpPr>
      <p:sp>
        <p:nvSpPr>
          <p:cNvPr id="73" name="Google Shape;73;p37"/>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37"/>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37"/>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6"/>
        <p:cNvGrpSpPr/>
        <p:nvPr/>
      </p:nvGrpSpPr>
      <p:grpSpPr>
        <a:xfrm>
          <a:off x="0" y="0"/>
          <a:ext cx="0" cy="0"/>
          <a:chOff x="0" y="0"/>
          <a:chExt cx="0" cy="0"/>
        </a:xfrm>
      </p:grpSpPr>
      <p:sp>
        <p:nvSpPr>
          <p:cNvPr id="77" name="Google Shape;77;p38"/>
          <p:cNvSpPr txBox="1">
            <a:spLocks noGrp="1"/>
          </p:cNvSpPr>
          <p:nvPr>
            <p:ph type="title"/>
          </p:nvPr>
        </p:nvSpPr>
        <p:spPr>
          <a:xfrm>
            <a:off x="677334" y="1498604"/>
            <a:ext cx="3854528" cy="127846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000"/>
              <a:buFont typeface="Trebuchet MS"/>
              <a:buNone/>
              <a:defRPr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8"/>
          <p:cNvSpPr txBox="1">
            <a:spLocks noGrp="1"/>
          </p:cNvSpPr>
          <p:nvPr>
            <p:ph type="body" idx="1"/>
          </p:nvPr>
        </p:nvSpPr>
        <p:spPr>
          <a:xfrm>
            <a:off x="4760461" y="514924"/>
            <a:ext cx="4513541" cy="5526437"/>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79" name="Google Shape;79;p38"/>
          <p:cNvSpPr txBox="1">
            <a:spLocks noGrp="1"/>
          </p:cNvSpPr>
          <p:nvPr>
            <p:ph type="body" idx="2"/>
          </p:nvPr>
        </p:nvSpPr>
        <p:spPr>
          <a:xfrm>
            <a:off x="677334" y="2777069"/>
            <a:ext cx="3854528" cy="258444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1120"/>
              <a:buNone/>
              <a:defRPr sz="1400"/>
            </a:lvl2pPr>
            <a:lvl3pPr marL="1371600" lvl="2" indent="-228600" algn="l">
              <a:spcBef>
                <a:spcPts val="1000"/>
              </a:spcBef>
              <a:spcAft>
                <a:spcPts val="0"/>
              </a:spcAft>
              <a:buSzPts val="960"/>
              <a:buNone/>
              <a:defRPr sz="1200"/>
            </a:lvl3pPr>
            <a:lvl4pPr marL="1828800" lvl="3" indent="-228600" algn="l">
              <a:spcBef>
                <a:spcPts val="1000"/>
              </a:spcBef>
              <a:spcAft>
                <a:spcPts val="0"/>
              </a:spcAft>
              <a:buSzPts val="800"/>
              <a:buNone/>
              <a:defRPr sz="1000"/>
            </a:lvl4pPr>
            <a:lvl5pPr marL="2286000" lvl="4" indent="-228600" algn="l">
              <a:spcBef>
                <a:spcPts val="1000"/>
              </a:spcBef>
              <a:spcAft>
                <a:spcPts val="0"/>
              </a:spcAft>
              <a:buSzPts val="800"/>
              <a:buNone/>
              <a:defRPr sz="1000"/>
            </a:lvl5pPr>
            <a:lvl6pPr marL="2743200" lvl="5" indent="-228600" algn="l">
              <a:spcBef>
                <a:spcPts val="1000"/>
              </a:spcBef>
              <a:spcAft>
                <a:spcPts val="0"/>
              </a:spcAft>
              <a:buSzPts val="800"/>
              <a:buNone/>
              <a:defRPr sz="1000"/>
            </a:lvl6pPr>
            <a:lvl7pPr marL="3200400" lvl="6" indent="-228600" algn="l">
              <a:spcBef>
                <a:spcPts val="1000"/>
              </a:spcBef>
              <a:spcAft>
                <a:spcPts val="0"/>
              </a:spcAft>
              <a:buSzPts val="800"/>
              <a:buNone/>
              <a:defRPr sz="1000"/>
            </a:lvl7pPr>
            <a:lvl8pPr marL="3657600" lvl="7" indent="-228600" algn="l">
              <a:spcBef>
                <a:spcPts val="1000"/>
              </a:spcBef>
              <a:spcAft>
                <a:spcPts val="0"/>
              </a:spcAft>
              <a:buSzPts val="800"/>
              <a:buNone/>
              <a:defRPr sz="1000"/>
            </a:lvl8pPr>
            <a:lvl9pPr marL="4114800" lvl="8" indent="-228600" algn="l">
              <a:spcBef>
                <a:spcPts val="1000"/>
              </a:spcBef>
              <a:spcAft>
                <a:spcPts val="0"/>
              </a:spcAft>
              <a:buSzPts val="800"/>
              <a:buNone/>
              <a:defRPr sz="1000"/>
            </a:lvl9pPr>
          </a:lstStyle>
          <a:p>
            <a:endParaRPr/>
          </a:p>
        </p:txBody>
      </p:sp>
      <p:sp>
        <p:nvSpPr>
          <p:cNvPr id="80" name="Google Shape;80;p38"/>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38"/>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38"/>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3"/>
        <p:cNvGrpSpPr/>
        <p:nvPr/>
      </p:nvGrpSpPr>
      <p:grpSpPr>
        <a:xfrm>
          <a:off x="0" y="0"/>
          <a:ext cx="0" cy="0"/>
          <a:chOff x="0" y="0"/>
          <a:chExt cx="0" cy="0"/>
        </a:xfrm>
      </p:grpSpPr>
      <p:sp>
        <p:nvSpPr>
          <p:cNvPr id="84" name="Google Shape;84;p39"/>
          <p:cNvSpPr txBox="1">
            <a:spLocks noGrp="1"/>
          </p:cNvSpPr>
          <p:nvPr>
            <p:ph type="title"/>
          </p:nvPr>
        </p:nvSpPr>
        <p:spPr>
          <a:xfrm>
            <a:off x="677334" y="4800600"/>
            <a:ext cx="8596667"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400"/>
              <a:buFont typeface="Trebuchet MS"/>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39"/>
          <p:cNvSpPr>
            <a:spLocks noGrp="1"/>
          </p:cNvSpPr>
          <p:nvPr>
            <p:ph type="pic" idx="2"/>
          </p:nvPr>
        </p:nvSpPr>
        <p:spPr>
          <a:xfrm>
            <a:off x="677334" y="609600"/>
            <a:ext cx="8596668" cy="3845718"/>
          </a:xfrm>
          <a:prstGeom prst="rect">
            <a:avLst/>
          </a:prstGeom>
          <a:noFill/>
          <a:ln>
            <a:noFill/>
          </a:ln>
        </p:spPr>
      </p:sp>
      <p:sp>
        <p:nvSpPr>
          <p:cNvPr id="86" name="Google Shape;86;p39"/>
          <p:cNvSpPr txBox="1">
            <a:spLocks noGrp="1"/>
          </p:cNvSpPr>
          <p:nvPr>
            <p:ph type="body" idx="1"/>
          </p:nvPr>
        </p:nvSpPr>
        <p:spPr>
          <a:xfrm>
            <a:off x="677334" y="5367338"/>
            <a:ext cx="8596667" cy="67402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7" name="Google Shape;87;p39"/>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39"/>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39"/>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grpSp>
        <p:nvGrpSpPr>
          <p:cNvPr id="6" name="Google Shape;6;p30"/>
          <p:cNvGrpSpPr/>
          <p:nvPr/>
        </p:nvGrpSpPr>
        <p:grpSpPr>
          <a:xfrm>
            <a:off x="0" y="-8467"/>
            <a:ext cx="12192000" cy="6866467"/>
            <a:chOff x="0" y="-8467"/>
            <a:chExt cx="12192000" cy="6866467"/>
          </a:xfrm>
        </p:grpSpPr>
        <p:cxnSp>
          <p:nvCxnSpPr>
            <p:cNvPr id="7" name="Google Shape;7;p30"/>
            <p:cNvCxnSpPr/>
            <p:nvPr/>
          </p:nvCxnSpPr>
          <p:spPr>
            <a:xfrm>
              <a:off x="9371012" y="0"/>
              <a:ext cx="1219200" cy="6858000"/>
            </a:xfrm>
            <a:prstGeom prst="straightConnector1">
              <a:avLst/>
            </a:prstGeom>
            <a:noFill/>
            <a:ln w="9525" cap="flat" cmpd="sng">
              <a:solidFill>
                <a:srgbClr val="BFBFBF"/>
              </a:solidFill>
              <a:prstDash val="solid"/>
              <a:round/>
              <a:headEnd type="none" w="sm" len="sm"/>
              <a:tailEnd type="none" w="sm" len="sm"/>
            </a:ln>
          </p:spPr>
        </p:cxnSp>
        <p:cxnSp>
          <p:nvCxnSpPr>
            <p:cNvPr id="8" name="Google Shape;8;p30"/>
            <p:cNvCxnSpPr/>
            <p:nvPr/>
          </p:nvCxnSpPr>
          <p:spPr>
            <a:xfrm flipH="1">
              <a:off x="7425267" y="3681413"/>
              <a:ext cx="4763558" cy="3176587"/>
            </a:xfrm>
            <a:prstGeom prst="straightConnector1">
              <a:avLst/>
            </a:prstGeom>
            <a:noFill/>
            <a:ln w="9525" cap="flat" cmpd="sng">
              <a:solidFill>
                <a:srgbClr val="D8D8D8"/>
              </a:solidFill>
              <a:prstDash val="solid"/>
              <a:round/>
              <a:headEnd type="none" w="sm" len="sm"/>
              <a:tailEnd type="none" w="sm" len="sm"/>
            </a:ln>
          </p:spPr>
        </p:cxnSp>
        <p:sp>
          <p:nvSpPr>
            <p:cNvPr id="9" name="Google Shape;9;p30"/>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0" name="Google Shape;10;p30"/>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30"/>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30"/>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3" name="Google Shape;13;p30"/>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4" name="Google Shape;14;p30"/>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5" name="Google Shape;15;p30"/>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0"/>
            <p:cNvSpPr/>
            <p:nvPr/>
          </p:nvSpPr>
          <p:spPr>
            <a:xfrm>
              <a:off x="0" y="4013200"/>
              <a:ext cx="448733" cy="2844800"/>
            </a:xfrm>
            <a:prstGeom prst="triangle">
              <a:avLst>
                <a:gd name="adj" fmla="val 0"/>
              </a:avLst>
            </a:prstGeom>
            <a:solidFill>
              <a:schemeClr val="accent1">
                <a:alpha val="8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p3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chemeClr val="accent1"/>
              </a:buClr>
              <a:buSzPts val="3600"/>
              <a:buFont typeface="Trebuchet MS"/>
              <a:buNone/>
              <a:defRPr sz="36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8" name="Google Shape;18;p30"/>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Trebuchet MS"/>
                <a:ea typeface="Trebuchet MS"/>
                <a:cs typeface="Trebuchet MS"/>
                <a:sym typeface="Trebuchet MS"/>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Trebuchet MS"/>
                <a:ea typeface="Trebuchet MS"/>
                <a:cs typeface="Trebuchet MS"/>
                <a:sym typeface="Trebuchet MS"/>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Trebuchet MS"/>
                <a:ea typeface="Trebuchet MS"/>
                <a:cs typeface="Trebuchet MS"/>
                <a:sym typeface="Trebuchet MS"/>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9pPr>
          </a:lstStyle>
          <a:p>
            <a:endParaRPr/>
          </a:p>
        </p:txBody>
      </p:sp>
      <p:sp>
        <p:nvSpPr>
          <p:cNvPr id="19" name="Google Shape;19;p30"/>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0" name="Google Shape;20;p30"/>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1" name="Google Shape;21;p30"/>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9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9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9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9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9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9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9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9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
        <p:nvSpPr>
          <p:cNvPr id="24" name="TextBox 23">
            <a:extLst>
              <a:ext uri="{FF2B5EF4-FFF2-40B4-BE49-F238E27FC236}">
                <a16:creationId xmlns:a16="http://schemas.microsoft.com/office/drawing/2014/main" id="{A30867A2-69E8-65FE-54FD-81EDC69A4B22}"/>
              </a:ext>
            </a:extLst>
          </p:cNvPr>
          <p:cNvSpPr txBox="1"/>
          <p:nvPr userDrawn="1"/>
        </p:nvSpPr>
        <p:spPr>
          <a:xfrm>
            <a:off x="3050931" y="3275112"/>
            <a:ext cx="6101860" cy="307777"/>
          </a:xfrm>
          <a:prstGeom prst="rect">
            <a:avLst/>
          </a:prstGeom>
          <a:noFill/>
        </p:spPr>
        <p:txBody>
          <a:bodyPr wrap="square">
            <a:spAutoFit/>
          </a:bodyPr>
          <a:lstStyle/>
          <a:p>
            <a:endParaRPr lang="en-IN" dirty="0"/>
          </a:p>
        </p:txBody>
      </p:sp>
      <p:pic>
        <p:nvPicPr>
          <p:cNvPr id="25" name="Picture 24">
            <a:extLst>
              <a:ext uri="{FF2B5EF4-FFF2-40B4-BE49-F238E27FC236}">
                <a16:creationId xmlns:a16="http://schemas.microsoft.com/office/drawing/2014/main" id="{CF7372DF-1BD9-BD7D-3EF4-0904BE464022}"/>
              </a:ext>
            </a:extLst>
          </p:cNvPr>
          <p:cNvPicPr>
            <a:picLocks noChangeAspect="1"/>
          </p:cNvPicPr>
          <p:nvPr userDrawn="1"/>
        </p:nvPicPr>
        <p:blipFill rotWithShape="1">
          <a:blip r:embed="rId18">
            <a:clrChange>
              <a:clrFrom>
                <a:srgbClr val="FFFFFF"/>
              </a:clrFrom>
              <a:clrTo>
                <a:srgbClr val="FFFFFF">
                  <a:alpha val="0"/>
                </a:srgbClr>
              </a:clrTo>
            </a:clrChange>
            <a:extLst>
              <a:ext uri="{28A0092B-C50C-407E-A947-70E740481C1C}">
                <a14:useLocalDpi xmlns:a14="http://schemas.microsoft.com/office/drawing/2010/main" val="0"/>
              </a:ext>
            </a:extLst>
          </a:blip>
          <a:srcRect l="36406" t="26945" r="34297" b="25417"/>
          <a:stretch/>
        </p:blipFill>
        <p:spPr>
          <a:xfrm>
            <a:off x="3086839" y="708598"/>
            <a:ext cx="5939143" cy="5432336"/>
          </a:xfrm>
          <a:prstGeom prst="rect">
            <a:avLst/>
          </a:prstGeom>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0.xml"/><Relationship Id="rId1" Type="http://schemas.openxmlformats.org/officeDocument/2006/relationships/slideLayout" Target="../slideLayouts/slideLayout4.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0.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mailto:john@yahoo.com"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mailto:Ang_jolie@gmail.com" TargetMode="Externa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pic>
        <p:nvPicPr>
          <p:cNvPr id="7" name="Picture 6">
            <a:extLst>
              <a:ext uri="{FF2B5EF4-FFF2-40B4-BE49-F238E27FC236}">
                <a16:creationId xmlns:a16="http://schemas.microsoft.com/office/drawing/2014/main" id="{70068260-5098-5126-6481-ED6B9C68D9A9}"/>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36406" t="26945" r="34297" b="25417"/>
          <a:stretch/>
        </p:blipFill>
        <p:spPr>
          <a:xfrm>
            <a:off x="3086839" y="708598"/>
            <a:ext cx="5939143" cy="5432336"/>
          </a:xfrm>
          <a:prstGeom prst="rect">
            <a:avLst/>
          </a:prstGeom>
        </p:spPr>
      </p:pic>
      <p:sp>
        <p:nvSpPr>
          <p:cNvPr id="143" name="Google Shape;143;p1"/>
          <p:cNvSpPr txBox="1">
            <a:spLocks noGrp="1"/>
          </p:cNvSpPr>
          <p:nvPr>
            <p:ph type="ctrTitle"/>
          </p:nvPr>
        </p:nvSpPr>
        <p:spPr>
          <a:xfrm>
            <a:off x="1866442" y="2149984"/>
            <a:ext cx="7767000" cy="16464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accent1"/>
              </a:buClr>
              <a:buSzPts val="5400"/>
              <a:buFont typeface="Trebuchet MS"/>
              <a:buNone/>
            </a:pPr>
            <a:r>
              <a:rPr lang="en-US" b="1" dirty="0"/>
              <a:t>Salesforce Admin Certification Course	</a:t>
            </a:r>
            <a:endParaRPr b="1" dirty="0"/>
          </a:p>
        </p:txBody>
      </p:sp>
      <p:sp>
        <p:nvSpPr>
          <p:cNvPr id="145" name="Google Shape;145;p1"/>
          <p:cNvSpPr txBox="1">
            <a:spLocks noGrp="1"/>
          </p:cNvSpPr>
          <p:nvPr>
            <p:ph type="subTitle" idx="1"/>
          </p:nvPr>
        </p:nvSpPr>
        <p:spPr>
          <a:xfrm>
            <a:off x="1252517" y="3991033"/>
            <a:ext cx="7767000" cy="1096800"/>
          </a:xfrm>
          <a:prstGeom prst="rect">
            <a:avLst/>
          </a:prstGeom>
          <a:noFill/>
          <a:ln>
            <a:noFill/>
          </a:ln>
        </p:spPr>
        <p:txBody>
          <a:bodyPr spcFirstLastPara="1" wrap="square" lIns="91425" tIns="45700" rIns="91425" bIns="45700" anchor="t" anchorCtr="0">
            <a:normAutofit/>
          </a:bodyPr>
          <a:lstStyle/>
          <a:p>
            <a:pPr marL="0" lvl="0" indent="0" algn="r" rtl="0">
              <a:spcBef>
                <a:spcPts val="0"/>
              </a:spcBef>
              <a:spcAft>
                <a:spcPts val="0"/>
              </a:spcAft>
              <a:buSzPts val="1440"/>
              <a:buNone/>
            </a:pPr>
            <a:r>
              <a:rPr lang="en-US" dirty="0"/>
              <a:t>Mytutorialrack.com</a:t>
            </a:r>
            <a:endParaRPr dirty="0"/>
          </a:p>
        </p:txBody>
      </p:sp>
      <p:pic>
        <p:nvPicPr>
          <p:cNvPr id="3" name="Picture 2" descr="A logo on a black background">
            <a:extLst>
              <a:ext uri="{FF2B5EF4-FFF2-40B4-BE49-F238E27FC236}">
                <a16:creationId xmlns:a16="http://schemas.microsoft.com/office/drawing/2014/main" id="{D776231C-1307-502D-DDF5-F1A983BFAC27}"/>
              </a:ext>
            </a:extLst>
          </p:cNvPr>
          <p:cNvPicPr>
            <a:picLocks noChangeAspect="1"/>
          </p:cNvPicPr>
          <p:nvPr/>
        </p:nvPicPr>
        <p:blipFill>
          <a:blip r:embed="rId5"/>
          <a:stretch>
            <a:fillRect/>
          </a:stretch>
        </p:blipFill>
        <p:spPr>
          <a:xfrm>
            <a:off x="8621344" y="-1174043"/>
            <a:ext cx="4761905" cy="4761905"/>
          </a:xfrm>
          <a:prstGeom prst="rect">
            <a:avLst/>
          </a:prstGeom>
        </p:spPr>
      </p:pic>
    </p:spTree>
  </p:cSld>
  <p:clrMapOvr>
    <a:overrideClrMapping bg1="lt1" tx1="dk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Difference between Standard and Custom Object: </a:t>
            </a:r>
            <a:endParaRPr/>
          </a:p>
        </p:txBody>
      </p:sp>
      <p:graphicFrame>
        <p:nvGraphicFramePr>
          <p:cNvPr id="203" name="Google Shape;203;p10"/>
          <p:cNvGraphicFramePr/>
          <p:nvPr/>
        </p:nvGraphicFramePr>
        <p:xfrm>
          <a:off x="677863" y="2160588"/>
          <a:ext cx="8596300" cy="2936290"/>
        </p:xfrm>
        <a:graphic>
          <a:graphicData uri="http://schemas.openxmlformats.org/drawingml/2006/table">
            <a:tbl>
              <a:tblPr firstRow="1" bandRow="1">
                <a:noFill/>
                <a:tableStyleId>{BCD1FCDB-1370-4345-BA33-21CB5F712607}</a:tableStyleId>
              </a:tblPr>
              <a:tblGrid>
                <a:gridCol w="4298150">
                  <a:extLst>
                    <a:ext uri="{9D8B030D-6E8A-4147-A177-3AD203B41FA5}">
                      <a16:colId xmlns:a16="http://schemas.microsoft.com/office/drawing/2014/main" val="20000"/>
                    </a:ext>
                  </a:extLst>
                </a:gridCol>
                <a:gridCol w="4298150">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a:t>Standard Object</a:t>
                      </a:r>
                      <a:endParaRPr/>
                    </a:p>
                  </a:txBody>
                  <a:tcPr marL="91450" marR="91450" marT="45725" marB="45725"/>
                </a:tc>
                <a:tc>
                  <a:txBody>
                    <a:bodyPr/>
                    <a:lstStyle/>
                    <a:p>
                      <a:pPr marL="0" marR="0" lvl="0" indent="0" algn="l" rtl="0">
                        <a:spcBef>
                          <a:spcPts val="0"/>
                        </a:spcBef>
                        <a:spcAft>
                          <a:spcPts val="0"/>
                        </a:spcAft>
                        <a:buNone/>
                      </a:pPr>
                      <a:r>
                        <a:rPr lang="en-US" sz="1800"/>
                        <a:t>Custom Object</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t>Can’t delete</a:t>
                      </a:r>
                      <a:endParaRPr/>
                    </a:p>
                  </a:txBody>
                  <a:tcPr marL="91450" marR="91450" marT="45725" marB="45725"/>
                </a:tc>
                <a:tc>
                  <a:txBody>
                    <a:bodyPr/>
                    <a:lstStyle/>
                    <a:p>
                      <a:pPr marL="0" marR="0" lvl="0" indent="0" algn="l" rtl="0">
                        <a:spcBef>
                          <a:spcPts val="0"/>
                        </a:spcBef>
                        <a:spcAft>
                          <a:spcPts val="0"/>
                        </a:spcAft>
                        <a:buNone/>
                      </a:pPr>
                      <a:r>
                        <a:rPr lang="en-US" sz="1800"/>
                        <a:t>Can delete</a:t>
                      </a:r>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t>Can’t Change the Grant Access Using Hierarchies sharing access</a:t>
                      </a:r>
                      <a:endParaRPr/>
                    </a:p>
                  </a:txBody>
                  <a:tcPr marL="91450" marR="91450" marT="45725" marB="45725"/>
                </a:tc>
                <a:tc>
                  <a:txBody>
                    <a:bodyPr/>
                    <a:lstStyle/>
                    <a:p>
                      <a:pPr marL="0" marR="0" lvl="0" indent="0" algn="l" rtl="0">
                        <a:spcBef>
                          <a:spcPts val="0"/>
                        </a:spcBef>
                        <a:spcAft>
                          <a:spcPts val="0"/>
                        </a:spcAft>
                        <a:buNone/>
                      </a:pPr>
                      <a:r>
                        <a:rPr lang="en-US" sz="1800"/>
                        <a:t>Can Change the Grant Access Using Hierarchies sharing access</a:t>
                      </a:r>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a:t>We can’t Truncate standard objects</a:t>
                      </a:r>
                      <a:endParaRPr/>
                    </a:p>
                  </a:txBody>
                  <a:tcPr marL="91450" marR="91450" marT="45725" marB="45725"/>
                </a:tc>
                <a:tc>
                  <a:txBody>
                    <a:bodyPr/>
                    <a:lstStyle/>
                    <a:p>
                      <a:pPr marL="0" marR="0" lvl="0" indent="0" algn="l" rtl="0">
                        <a:spcBef>
                          <a:spcPts val="0"/>
                        </a:spcBef>
                        <a:spcAft>
                          <a:spcPts val="0"/>
                        </a:spcAft>
                        <a:buNone/>
                      </a:pPr>
                      <a:r>
                        <a:rPr lang="en-US" sz="1800"/>
                        <a:t>It is possible to truncate custom objects.</a:t>
                      </a:r>
                      <a:endParaRPr/>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a:t>It is possible to create custom fields on standard objects</a:t>
                      </a:r>
                      <a:endParaRPr/>
                    </a:p>
                  </a:txBody>
                  <a:tcPr marL="91450" marR="91450" marT="45725" marB="45725"/>
                </a:tc>
                <a:tc>
                  <a:txBody>
                    <a:bodyPr/>
                    <a:lstStyle/>
                    <a:p>
                      <a:pPr marL="0" marR="0" lvl="0" indent="0" algn="l" rtl="0">
                        <a:spcBef>
                          <a:spcPts val="0"/>
                        </a:spcBef>
                        <a:spcAft>
                          <a:spcPts val="0"/>
                        </a:spcAft>
                        <a:buNone/>
                      </a:pPr>
                      <a:r>
                        <a:rPr lang="en-US" sz="1800"/>
                        <a:t>Custom objects contain some standard field, for example, Name, Created by, Last Modified by and so on. </a:t>
                      </a:r>
                      <a:endParaRPr/>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g27f067cbcf4_0_17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Recycle Bin in Salesforce Lightning Experience</a:t>
            </a:r>
            <a:endParaRPr/>
          </a:p>
        </p:txBody>
      </p:sp>
      <p:sp>
        <p:nvSpPr>
          <p:cNvPr id="785" name="Google Shape;785;g27f067cbcf4_0_17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Yes we can access our </a:t>
            </a:r>
            <a:r>
              <a:rPr lang="en-US" b="1"/>
              <a:t>deleted records </a:t>
            </a:r>
            <a:r>
              <a:rPr lang="en-US"/>
              <a:t>in the</a:t>
            </a:r>
            <a:r>
              <a:rPr lang="en-US" b="1"/>
              <a:t> Lightning Experience Recycle Bin</a:t>
            </a:r>
            <a:r>
              <a:rPr lang="en-US"/>
              <a:t>.</a:t>
            </a:r>
            <a:endParaRPr/>
          </a:p>
          <a:p>
            <a:pPr marL="457200" lvl="0" indent="-320040" algn="l" rtl="0">
              <a:spcBef>
                <a:spcPts val="0"/>
              </a:spcBef>
              <a:spcAft>
                <a:spcPts val="0"/>
              </a:spcAft>
              <a:buSzPts val="1440"/>
              <a:buChar char="►"/>
            </a:pPr>
            <a:r>
              <a:rPr lang="en-US"/>
              <a:t>Admins have access to</a:t>
            </a:r>
            <a:r>
              <a:rPr lang="en-US" b="1"/>
              <a:t> view, restore</a:t>
            </a:r>
            <a:r>
              <a:rPr lang="en-US"/>
              <a:t>, and </a:t>
            </a:r>
            <a:r>
              <a:rPr lang="en-US" b="1"/>
              <a:t>permanently delete</a:t>
            </a:r>
            <a:r>
              <a:rPr lang="en-US"/>
              <a:t> the items in their own</a:t>
            </a:r>
            <a:r>
              <a:rPr lang="en-US" b="1"/>
              <a:t> Recycle Bin </a:t>
            </a:r>
            <a:r>
              <a:rPr lang="en-US"/>
              <a:t>and their Salesforce </a:t>
            </a:r>
            <a:r>
              <a:rPr lang="en-US" b="1"/>
              <a:t>org's Recycle Bin, </a:t>
            </a:r>
            <a:r>
              <a:rPr lang="en-US"/>
              <a:t>without switching back to Classic.</a:t>
            </a:r>
            <a:endParaRPr/>
          </a:p>
          <a:p>
            <a:pPr marL="457200" lvl="0" indent="-320040" algn="l" rtl="0">
              <a:spcBef>
                <a:spcPts val="0"/>
              </a:spcBef>
              <a:spcAft>
                <a:spcPts val="0"/>
              </a:spcAft>
              <a:buSzPts val="1440"/>
              <a:buChar char="►"/>
            </a:pPr>
            <a:r>
              <a:rPr lang="en-US"/>
              <a:t>In Salesforce Classic </a:t>
            </a:r>
            <a:r>
              <a:rPr lang="en-US" b="1"/>
              <a:t>org's Recycle Bin</a:t>
            </a:r>
            <a:r>
              <a:rPr lang="en-US"/>
              <a:t> is named as </a:t>
            </a:r>
            <a:r>
              <a:rPr lang="en-US" b="1"/>
              <a:t>"All Recycle Bin"</a:t>
            </a:r>
            <a:r>
              <a:rPr lang="en-US"/>
              <a:t> and in Lightning experience the </a:t>
            </a:r>
            <a:r>
              <a:rPr lang="en-US" b="1"/>
              <a:t>org's Recycle Bin</a:t>
            </a:r>
            <a:r>
              <a:rPr lang="en-US"/>
              <a:t> is called </a:t>
            </a:r>
            <a:r>
              <a:rPr lang="en-US" b="1"/>
              <a:t>"Org Recycle Bin".</a:t>
            </a:r>
            <a:endParaRPr b="1"/>
          </a:p>
          <a:p>
            <a:pPr marL="0" lvl="0" indent="0" algn="l" rtl="0">
              <a:spcBef>
                <a:spcPts val="1000"/>
              </a:spcBef>
              <a:spcAft>
                <a:spcPts val="0"/>
              </a:spcAft>
              <a:buNone/>
            </a:pPr>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g27f067cbcf4_0_18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Important Info:</a:t>
            </a:r>
            <a:endParaRPr/>
          </a:p>
        </p:txBody>
      </p:sp>
      <p:sp>
        <p:nvSpPr>
          <p:cNvPr id="791" name="Google Shape;791;g27f067cbcf4_0_18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Records in the Recycle Bin don't count against your Salesforce org's storage usage.</a:t>
            </a:r>
            <a:endParaRPr/>
          </a:p>
          <a:p>
            <a:pPr marL="457200" lvl="0" indent="-320040" algn="l" rtl="0">
              <a:spcBef>
                <a:spcPts val="0"/>
              </a:spcBef>
              <a:spcAft>
                <a:spcPts val="0"/>
              </a:spcAft>
              <a:buSzPts val="1440"/>
              <a:buChar char="►"/>
            </a:pPr>
            <a:r>
              <a:rPr lang="en-US"/>
              <a:t>The Recycle Bin record limit is 25 times of our org's MB storage capacity as records. </a:t>
            </a:r>
            <a:endParaRPr/>
          </a:p>
          <a:p>
            <a:pPr marL="0" lvl="0" indent="0" algn="l" rtl="0">
              <a:spcBef>
                <a:spcPts val="1000"/>
              </a:spcBef>
              <a:spcAft>
                <a:spcPts val="0"/>
              </a:spcAft>
              <a:buNone/>
            </a:pPr>
            <a:r>
              <a:rPr lang="en-US"/>
              <a:t>For example: If organization has storage allocation of 1,000 MB (1GB),recycle bin can have 25,000 records.</a:t>
            </a:r>
            <a:endParaRPr/>
          </a:p>
          <a:p>
            <a:pPr marL="0" lvl="0" indent="0" algn="l" rtl="0">
              <a:spcBef>
                <a:spcPts val="1000"/>
              </a:spcBef>
              <a:spcAft>
                <a:spcPts val="0"/>
              </a:spcAft>
              <a:buNone/>
            </a:pPr>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g27f067cbcf4_0_19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How long does the data stay in</a:t>
            </a:r>
            <a:endParaRPr/>
          </a:p>
          <a:p>
            <a:pPr marL="0" lvl="0" indent="0" algn="l" rtl="0">
              <a:spcBef>
                <a:spcPts val="0"/>
              </a:spcBef>
              <a:spcAft>
                <a:spcPts val="0"/>
              </a:spcAft>
              <a:buNone/>
            </a:pPr>
            <a:r>
              <a:rPr lang="en-US"/>
              <a:t>recycle bin?</a:t>
            </a:r>
            <a:endParaRPr/>
          </a:p>
        </p:txBody>
      </p:sp>
      <p:sp>
        <p:nvSpPr>
          <p:cNvPr id="797" name="Google Shape;797;g27f067cbcf4_0_19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15 days</a:t>
            </a:r>
            <a:endParaRPr/>
          </a:p>
          <a:p>
            <a:pPr marL="457200" lvl="0" indent="-320040" algn="l" rtl="0">
              <a:spcBef>
                <a:spcPts val="0"/>
              </a:spcBef>
              <a:spcAft>
                <a:spcPts val="0"/>
              </a:spcAft>
              <a:buSzPts val="1440"/>
              <a:buChar char="►"/>
            </a:pPr>
            <a:r>
              <a:rPr lang="en-US"/>
              <a:t>Deleted records remain in the Recycle Bin for </a:t>
            </a:r>
            <a:r>
              <a:rPr lang="en-US" b="1"/>
              <a:t>15 days</a:t>
            </a:r>
            <a:r>
              <a:rPr lang="en-US"/>
              <a:t>, and can be restored during that time.</a:t>
            </a:r>
            <a:endParaRPr/>
          </a:p>
          <a:p>
            <a:pPr marL="0" lvl="0" indent="0" algn="l" rtl="0">
              <a:spcBef>
                <a:spcPts val="1000"/>
              </a:spcBef>
              <a:spcAft>
                <a:spcPts val="0"/>
              </a:spcAft>
              <a:buNone/>
            </a:pPr>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801"/>
        <p:cNvGrpSpPr/>
        <p:nvPr/>
      </p:nvGrpSpPr>
      <p:grpSpPr>
        <a:xfrm>
          <a:off x="0" y="0"/>
          <a:ext cx="0" cy="0"/>
          <a:chOff x="0" y="0"/>
          <a:chExt cx="0" cy="0"/>
        </a:xfrm>
      </p:grpSpPr>
      <p:sp>
        <p:nvSpPr>
          <p:cNvPr id="802" name="Google Shape;802;g27f067cbcf4_0_19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Record Types and Page Layouts</a:t>
            </a:r>
            <a:endParaRPr/>
          </a:p>
        </p:txBody>
      </p:sp>
      <p:sp>
        <p:nvSpPr>
          <p:cNvPr id="803" name="Google Shape;803;g27f067cbcf4_0_19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Record Types let you offer different business processes, picklist values, and Page Layouts to different users.</a:t>
            </a:r>
            <a:endParaRPr/>
          </a:p>
          <a:p>
            <a:pPr marL="457200" lvl="0" indent="-320040" algn="l" rtl="0">
              <a:spcBef>
                <a:spcPts val="0"/>
              </a:spcBef>
              <a:spcAft>
                <a:spcPts val="0"/>
              </a:spcAft>
              <a:buSzPts val="1440"/>
              <a:buChar char="►"/>
            </a:pPr>
            <a:r>
              <a:rPr lang="en-US"/>
              <a:t>Page Layouts determine which fields are displayed to your users on a record. They allow you to add fields, sections, links, custom buttons, and a few other features.</a:t>
            </a:r>
            <a:endParaRPr/>
          </a:p>
          <a:p>
            <a:pPr marL="0" lvl="0" indent="0" algn="l" rtl="0">
              <a:spcBef>
                <a:spcPts val="1000"/>
              </a:spcBef>
              <a:spcAft>
                <a:spcPts val="0"/>
              </a:spcAft>
              <a:buNone/>
            </a:pPr>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g27f067cbcf4_0_20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Automation Tools</a:t>
            </a:r>
            <a:endParaRPr/>
          </a:p>
          <a:p>
            <a:pPr marL="0" lvl="0" indent="0" algn="l" rtl="0">
              <a:spcBef>
                <a:spcPts val="0"/>
              </a:spcBef>
              <a:spcAft>
                <a:spcPts val="0"/>
              </a:spcAft>
              <a:buNone/>
            </a:pPr>
            <a:endParaRPr/>
          </a:p>
        </p:txBody>
      </p:sp>
      <p:sp>
        <p:nvSpPr>
          <p:cNvPr id="809" name="Google Shape;809;g27f067cbcf4_0_20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Salesforce offers many automation tools like Approval processes, Workflows, Process Builder, and Cloud Flow Designer to automate the business processes.</a:t>
            </a:r>
            <a:endParaRPr/>
          </a:p>
          <a:p>
            <a:pPr marL="0" lvl="0" indent="0" algn="l" rtl="0">
              <a:spcBef>
                <a:spcPts val="1000"/>
              </a:spcBef>
              <a:spcAft>
                <a:spcPts val="0"/>
              </a:spcAft>
              <a:buNone/>
            </a:pPr>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sp>
        <p:nvSpPr>
          <p:cNvPr id="814" name="Google Shape;814;g27f067cbcf4_0_21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Workflows in Salesforce</a:t>
            </a:r>
            <a:endParaRPr/>
          </a:p>
        </p:txBody>
      </p:sp>
      <p:sp>
        <p:nvSpPr>
          <p:cNvPr id="815" name="Google Shape;815;g27f067cbcf4_0_21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a:t>Workflow lets you automate standard internal procedures and processes to save time across your org. A </a:t>
            </a:r>
            <a:r>
              <a:rPr lang="en-US" b="1" i="1"/>
              <a:t>workflow rule</a:t>
            </a:r>
            <a:r>
              <a:rPr lang="en-US" b="1"/>
              <a:t> </a:t>
            </a:r>
            <a:r>
              <a:rPr lang="en-US"/>
              <a:t>is the main container for a set of workflow instructions. These instructions can always be summed up in an if/then statement.</a:t>
            </a:r>
            <a:endParaRPr/>
          </a:p>
          <a:p>
            <a:pPr marL="0" lvl="0" indent="0" algn="l" rtl="0">
              <a:spcBef>
                <a:spcPts val="1000"/>
              </a:spcBef>
              <a:spcAft>
                <a:spcPts val="0"/>
              </a:spcAft>
              <a:buNone/>
            </a:pP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g27f067cbcf4_0_20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Workflow rules can be broken into two main components.</a:t>
            </a:r>
            <a:endParaRPr/>
          </a:p>
        </p:txBody>
      </p:sp>
      <p:sp>
        <p:nvSpPr>
          <p:cNvPr id="821" name="Google Shape;821;g27f067cbcf4_0_202"/>
          <p:cNvSpPr txBox="1">
            <a:spLocks noGrp="1"/>
          </p:cNvSpPr>
          <p:nvPr>
            <p:ph type="body" idx="1"/>
          </p:nvPr>
        </p:nvSpPr>
        <p:spPr>
          <a:xfrm>
            <a:off x="751884" y="214193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AutoNum type="arabicPeriod"/>
            </a:pPr>
            <a:r>
              <a:rPr lang="en-US"/>
              <a:t>Criteria: the "if" part of the "if/then" statement. In other words, what must be true of the record for the workflow rule to execute the associated actions.</a:t>
            </a:r>
            <a:endParaRPr/>
          </a:p>
          <a:p>
            <a:pPr marL="457200" lvl="0" indent="-320040" algn="l" rtl="0">
              <a:spcBef>
                <a:spcPts val="0"/>
              </a:spcBef>
              <a:spcAft>
                <a:spcPts val="0"/>
              </a:spcAft>
              <a:buSzPts val="1440"/>
              <a:buAutoNum type="arabicPeriod"/>
            </a:pPr>
            <a:r>
              <a:rPr lang="en-US"/>
              <a:t>Actions: the "then" part of the "if/then" statement. In other words, what to do when the record meets the criteria.</a:t>
            </a:r>
            <a:endParaRPr/>
          </a:p>
          <a:p>
            <a:pPr marL="0" lvl="0" indent="0" algn="l" rtl="0">
              <a:spcBef>
                <a:spcPts val="1000"/>
              </a:spcBef>
              <a:spcAft>
                <a:spcPts val="0"/>
              </a:spcAft>
              <a:buNone/>
            </a:pPr>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g27f067cbcf4_0_18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Let's create some Workflow</a:t>
            </a:r>
            <a:endParaRPr/>
          </a:p>
          <a:p>
            <a:pPr marL="0" lvl="0" indent="0" algn="l" rtl="0">
              <a:spcBef>
                <a:spcPts val="0"/>
              </a:spcBef>
              <a:spcAft>
                <a:spcPts val="0"/>
              </a:spcAft>
              <a:buNone/>
            </a:pPr>
            <a:endParaRPr/>
          </a:p>
        </p:txBody>
      </p:sp>
      <p:sp>
        <p:nvSpPr>
          <p:cNvPr id="827" name="Google Shape;827;g27f067cbcf4_0_18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Send an email to the Hiring Manager, when a New positions moves to Open- Approved status.</a:t>
            </a:r>
            <a:endParaRPr/>
          </a:p>
          <a:p>
            <a:pPr marL="457200" lvl="0" indent="-320040" algn="l" rtl="0">
              <a:spcBef>
                <a:spcPts val="0"/>
              </a:spcBef>
              <a:spcAft>
                <a:spcPts val="0"/>
              </a:spcAft>
              <a:buSzPts val="1440"/>
              <a:buChar char="►"/>
            </a:pPr>
            <a:r>
              <a:rPr lang="en-US"/>
              <a:t>Create a task to contact Recruiter on Position Approval for Hiring manager.</a:t>
            </a:r>
            <a:endParaRPr/>
          </a:p>
          <a:p>
            <a:pPr marL="457200" lvl="0" indent="-320040" algn="l" rtl="0">
              <a:spcBef>
                <a:spcPts val="0"/>
              </a:spcBef>
              <a:spcAft>
                <a:spcPts val="0"/>
              </a:spcAft>
              <a:buSzPts val="1440"/>
              <a:buChar char="►"/>
            </a:pPr>
            <a:r>
              <a:rPr lang="en-US"/>
              <a:t>Update the Open Date field to today's date when the position gets into Open-Approved status.</a:t>
            </a:r>
            <a:endParaRPr/>
          </a:p>
          <a:p>
            <a:pPr marL="0" lvl="0" indent="0" algn="l" rtl="0">
              <a:spcBef>
                <a:spcPts val="1000"/>
              </a:spcBef>
              <a:spcAft>
                <a:spcPts val="0"/>
              </a:spcAft>
              <a:buNone/>
            </a:pPr>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g27f067cbcf4_0_24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Let's create some Workflow</a:t>
            </a:r>
            <a:endParaRPr/>
          </a:p>
          <a:p>
            <a:pPr marL="0" lvl="0" indent="0" algn="l" rtl="0">
              <a:spcBef>
                <a:spcPts val="0"/>
              </a:spcBef>
              <a:spcAft>
                <a:spcPts val="0"/>
              </a:spcAft>
              <a:buNone/>
            </a:pPr>
            <a:endParaRPr/>
          </a:p>
        </p:txBody>
      </p:sp>
      <p:sp>
        <p:nvSpPr>
          <p:cNvPr id="833" name="Google Shape;833;g27f067cbcf4_0_24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Send an email to the Hiring Manager, when a New positions moves to Open- Approved status.</a:t>
            </a:r>
            <a:endParaRPr/>
          </a:p>
          <a:p>
            <a:pPr marL="457200" lvl="0" indent="-320040" algn="l" rtl="0">
              <a:spcBef>
                <a:spcPts val="0"/>
              </a:spcBef>
              <a:spcAft>
                <a:spcPts val="0"/>
              </a:spcAft>
              <a:buSzPts val="1440"/>
              <a:buChar char="►"/>
            </a:pPr>
            <a:r>
              <a:rPr lang="en-US"/>
              <a:t>Update the Open Date field to today's date when the position gets into Open-Approved status.</a:t>
            </a:r>
            <a:endParaRPr/>
          </a:p>
          <a:p>
            <a:pPr marL="457200" lvl="0" indent="-320040" algn="l" rtl="0">
              <a:spcBef>
                <a:spcPts val="0"/>
              </a:spcBef>
              <a:spcAft>
                <a:spcPts val="0"/>
              </a:spcAft>
              <a:buSzPts val="1440"/>
              <a:buChar char="►"/>
            </a:pPr>
            <a:r>
              <a:rPr lang="en-US"/>
              <a:t>Create a task to contact Recruiter on Position Approval for Hiring manager.</a:t>
            </a:r>
            <a:endParaRPr/>
          </a:p>
          <a:p>
            <a:pPr marL="0" lvl="0" indent="0" algn="l" rtl="0">
              <a:spcBef>
                <a:spcPts val="1000"/>
              </a:spcBef>
              <a:spcAft>
                <a:spcPts val="0"/>
              </a:spcAft>
              <a:buNone/>
            </a:pPr>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8" name="Google Shape;838;g27f067cbcf4_0_254"/>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Time -triggered workflow</a:t>
            </a:r>
            <a:endParaRPr/>
          </a:p>
          <a:p>
            <a:pPr marL="0" lvl="0" indent="0" algn="l" rtl="0">
              <a:spcBef>
                <a:spcPts val="0"/>
              </a:spcBef>
              <a:spcAft>
                <a:spcPts val="0"/>
              </a:spcAft>
              <a:buNone/>
            </a:pPr>
            <a:endParaRPr/>
          </a:p>
        </p:txBody>
      </p:sp>
      <p:sp>
        <p:nvSpPr>
          <p:cNvPr id="839" name="Google Shape;839;g27f067cbcf4_0_254"/>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b="1"/>
              <a:t>Time-Dependent Action:</a:t>
            </a:r>
            <a:r>
              <a:rPr lang="en-US"/>
              <a:t> Time-Dependent actions execute at a specific time defined by you, such as sending an Email alert after 24 hours of lead creation if the lead is not contacted. When the specified time passes, workflow rule re-evaluates to check that record still meets the rule criteria.</a:t>
            </a:r>
            <a:endParaRPr/>
          </a:p>
          <a:p>
            <a:pPr marL="0" lvl="0" indent="0" algn="l" rtl="0">
              <a:spcBef>
                <a:spcPts val="100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Standard fields</a:t>
            </a:r>
            <a:endParaRPr/>
          </a:p>
        </p:txBody>
      </p:sp>
      <p:sp>
        <p:nvSpPr>
          <p:cNvPr id="209" name="Google Shape;209;p11"/>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920"/>
              <a:buChar char="►"/>
            </a:pPr>
            <a:r>
              <a:rPr lang="en-US" sz="2400"/>
              <a:t>Standard fields are predefined fields that are included as standard within the salesforce application. </a:t>
            </a:r>
            <a:endParaRPr/>
          </a:p>
          <a:p>
            <a:pPr marL="342900" lvl="0" indent="-342900" algn="l" rtl="0">
              <a:spcBef>
                <a:spcPts val="1000"/>
              </a:spcBef>
              <a:spcAft>
                <a:spcPts val="0"/>
              </a:spcAft>
              <a:buSzPts val="1920"/>
              <a:buChar char="►"/>
            </a:pPr>
            <a:r>
              <a:rPr lang="en-US" sz="2400"/>
              <a:t>Standard fields cannot be deleted, but non-required standard fields can be removed from page layouts whenever needed. </a:t>
            </a:r>
            <a:endParaRPr/>
          </a:p>
          <a:p>
            <a:pPr marL="342900" lvl="0" indent="-342900" algn="l" rtl="0">
              <a:spcBef>
                <a:spcPts val="1000"/>
              </a:spcBef>
              <a:spcAft>
                <a:spcPts val="0"/>
              </a:spcAft>
              <a:buSzPts val="1920"/>
              <a:buChar char="►"/>
            </a:pPr>
            <a:r>
              <a:rPr lang="en-US" sz="2400"/>
              <a:t>Both Standard and custom objects contain a few common standard fields, for example, Name, Created Date, Last Modified Date, and Owner fields. </a:t>
            </a:r>
            <a:endParaRPr/>
          </a:p>
          <a:p>
            <a:pPr marL="342900" lvl="0" indent="-220980" algn="l" rtl="0">
              <a:spcBef>
                <a:spcPts val="1000"/>
              </a:spcBef>
              <a:spcAft>
                <a:spcPts val="0"/>
              </a:spcAft>
              <a:buSzPts val="1920"/>
              <a:buNone/>
            </a:pPr>
            <a:endParaRPr sz="2400"/>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g27f067cbcf4_0_264"/>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How to monitor time based workflow?</a:t>
            </a:r>
            <a:endParaRPr/>
          </a:p>
          <a:p>
            <a:pPr marL="0" lvl="0" indent="0" algn="l" rtl="0">
              <a:spcBef>
                <a:spcPts val="0"/>
              </a:spcBef>
              <a:spcAft>
                <a:spcPts val="0"/>
              </a:spcAft>
              <a:buNone/>
            </a:pPr>
            <a:endParaRPr/>
          </a:p>
        </p:txBody>
      </p:sp>
      <p:sp>
        <p:nvSpPr>
          <p:cNvPr id="845" name="Google Shape;845;g27f067cbcf4_0_264"/>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When a workflow rule is triggered, all the Time-Dependent actions will be placed in the workflow queue.</a:t>
            </a:r>
            <a:endParaRPr/>
          </a:p>
          <a:p>
            <a:pPr marL="457200" lvl="0" indent="-320040" algn="l" rtl="0">
              <a:spcBef>
                <a:spcPts val="0"/>
              </a:spcBef>
              <a:spcAft>
                <a:spcPts val="0"/>
              </a:spcAft>
              <a:buSzPts val="1440"/>
              <a:buChar char="●"/>
            </a:pPr>
            <a:r>
              <a:rPr lang="en-US"/>
              <a:t>You can check the queued time-based actions by navigating to </a:t>
            </a:r>
            <a:r>
              <a:rPr lang="en-US" b="1"/>
              <a:t>Setup-&gt; Monitor-&gt; Time-Based Workflow.</a:t>
            </a:r>
            <a:endParaRPr b="1"/>
          </a:p>
          <a:p>
            <a:pPr marL="0" lvl="0" indent="0" algn="l" rtl="0">
              <a:spcBef>
                <a:spcPts val="1000"/>
              </a:spcBef>
              <a:spcAft>
                <a:spcPts val="0"/>
              </a:spcAft>
              <a:buNone/>
            </a:pPr>
            <a:endParaRPr b="1"/>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g27f067cbcf4_0_259"/>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Example</a:t>
            </a:r>
            <a:endParaRPr/>
          </a:p>
          <a:p>
            <a:pPr marL="0" lvl="0" indent="0" algn="l" rtl="0">
              <a:spcBef>
                <a:spcPts val="0"/>
              </a:spcBef>
              <a:spcAft>
                <a:spcPts val="0"/>
              </a:spcAft>
              <a:buNone/>
            </a:pPr>
            <a:endParaRPr/>
          </a:p>
        </p:txBody>
      </p:sp>
      <p:sp>
        <p:nvSpPr>
          <p:cNvPr id="851" name="Google Shape;851;g27f067cbcf4_0_259"/>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Send an email to the Position owner, if the position is still open after 15 days</a:t>
            </a:r>
            <a:endParaRPr/>
          </a:p>
          <a:p>
            <a:pPr marL="0" lvl="0" indent="0" algn="l" rtl="0">
              <a:spcBef>
                <a:spcPts val="1000"/>
              </a:spcBef>
              <a:spcAft>
                <a:spcPts val="0"/>
              </a:spcAft>
              <a:buNone/>
            </a:pPr>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g27f15c6d741_0_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Important Notes</a:t>
            </a:r>
            <a:endParaRPr/>
          </a:p>
          <a:p>
            <a:pPr marL="0" lvl="0" indent="0" algn="l" rtl="0">
              <a:spcBef>
                <a:spcPts val="0"/>
              </a:spcBef>
              <a:spcAft>
                <a:spcPts val="0"/>
              </a:spcAft>
              <a:buNone/>
            </a:pPr>
            <a:endParaRPr/>
          </a:p>
        </p:txBody>
      </p:sp>
      <p:sp>
        <p:nvSpPr>
          <p:cNvPr id="857" name="Google Shape;857;g27f15c6d741_0_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0"/>
              </a:spcBef>
              <a:spcAft>
                <a:spcPts val="0"/>
              </a:spcAft>
              <a:buSzPts val="1440"/>
              <a:buChar char="►"/>
            </a:pPr>
            <a:r>
              <a:rPr lang="en-US" i="1">
                <a:solidFill>
                  <a:schemeClr val="dk1"/>
                </a:solidFill>
              </a:rPr>
              <a:t>Time trigger actions cannot be added to active salesforce workflows. To add a time trigger action first deactivate the workflow rule then add an action. </a:t>
            </a:r>
            <a:endParaRPr i="1">
              <a:solidFill>
                <a:schemeClr val="dk1"/>
              </a:solidFill>
            </a:endParaRPr>
          </a:p>
          <a:p>
            <a:pPr marL="457200" lvl="0" indent="-320040" algn="l" rtl="0">
              <a:spcBef>
                <a:spcPts val="0"/>
              </a:spcBef>
              <a:spcAft>
                <a:spcPts val="0"/>
              </a:spcAft>
              <a:buSzPts val="1440"/>
              <a:buChar char="►"/>
            </a:pPr>
            <a:r>
              <a:rPr lang="en-US" i="1">
                <a:solidFill>
                  <a:schemeClr val="dk1"/>
                </a:solidFill>
              </a:rPr>
              <a:t>Another time trigger cannot be added if there is already a time trigger action scheduled for that object and present in a time-based workflow queue. </a:t>
            </a:r>
            <a:endParaRPr i="1">
              <a:solidFill>
                <a:schemeClr val="dk1"/>
              </a:solidFill>
            </a:endParaRPr>
          </a:p>
          <a:p>
            <a:pPr marL="457200" lvl="0" indent="-320040" algn="l" rtl="0">
              <a:spcBef>
                <a:spcPts val="0"/>
              </a:spcBef>
              <a:spcAft>
                <a:spcPts val="0"/>
              </a:spcAft>
              <a:buSzPts val="1440"/>
              <a:buChar char="►"/>
            </a:pPr>
            <a:r>
              <a:rPr lang="en-US" i="1">
                <a:solidFill>
                  <a:schemeClr val="dk1"/>
                </a:solidFill>
              </a:rPr>
              <a:t>The action a workflow rule takes can also trigger the execution of other workflow rules.</a:t>
            </a:r>
            <a:endParaRPr i="1">
              <a:solidFill>
                <a:schemeClr val="dk1"/>
              </a:solidFill>
            </a:endParaRPr>
          </a:p>
          <a:p>
            <a:pPr marL="0" lvl="0" indent="0" algn="l" rtl="0">
              <a:spcBef>
                <a:spcPts val="0"/>
              </a:spcBef>
              <a:spcAft>
                <a:spcPts val="0"/>
              </a:spcAft>
              <a:buClr>
                <a:schemeClr val="dk1"/>
              </a:buClr>
              <a:buSzPts val="1100"/>
              <a:buFont typeface="Arial"/>
              <a:buNone/>
            </a:pPr>
            <a:endParaRPr i="1">
              <a:solidFill>
                <a:schemeClr val="dk1"/>
              </a:solidFill>
            </a:endParaRPr>
          </a:p>
          <a:p>
            <a:pPr marL="0" lvl="0" indent="0" algn="l" rtl="0">
              <a:spcBef>
                <a:spcPts val="1000"/>
              </a:spcBef>
              <a:spcAft>
                <a:spcPts val="0"/>
              </a:spcAft>
              <a:buNone/>
            </a:pPr>
            <a:endParaRPr i="1">
              <a:solidFill>
                <a:schemeClr val="dk1"/>
              </a:solidFill>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sp>
        <p:nvSpPr>
          <p:cNvPr id="862" name="Google Shape;862;g27f15c6d741_0_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Approval process</a:t>
            </a:r>
            <a:endParaRPr/>
          </a:p>
          <a:p>
            <a:pPr marL="0" lvl="0" indent="0" algn="l" rtl="0">
              <a:spcBef>
                <a:spcPts val="0"/>
              </a:spcBef>
              <a:spcAft>
                <a:spcPts val="0"/>
              </a:spcAft>
              <a:buNone/>
            </a:pPr>
            <a:endParaRPr/>
          </a:p>
        </p:txBody>
      </p:sp>
      <p:sp>
        <p:nvSpPr>
          <p:cNvPr id="863" name="Google Shape;863;g27f15c6d741_0_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The steps necessary for a record to be approved and who approves it at each step. For example, when an employee creates a time-off request, have Salesforce automatically send an approval request to the employee's manager.</a:t>
            </a:r>
            <a:endParaRPr/>
          </a:p>
          <a:p>
            <a:pPr marL="457200" lvl="0" indent="-320040" algn="l" rtl="0">
              <a:spcBef>
                <a:spcPts val="0"/>
              </a:spcBef>
              <a:spcAft>
                <a:spcPts val="0"/>
              </a:spcAft>
              <a:buSzPts val="1440"/>
              <a:buChar char="●"/>
            </a:pPr>
            <a:r>
              <a:rPr lang="en-US"/>
              <a:t>The actions to take based on what happens during the approval process. For example, if a time-off request is approved, update fields on the employee's record. But if the request is rejected, send a notification to the employee</a:t>
            </a:r>
            <a:endParaRPr/>
          </a:p>
          <a:p>
            <a:pPr marL="0" lvl="0" indent="0" algn="l" rtl="0">
              <a:spcBef>
                <a:spcPts val="1000"/>
              </a:spcBef>
              <a:spcAft>
                <a:spcPts val="0"/>
              </a:spcAft>
              <a:buNone/>
            </a:pPr>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g27f15c6d741_0_1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solidFill>
                  <a:schemeClr val="dk1"/>
                </a:solidFill>
              </a:rPr>
              <a:t>Approval Process</a:t>
            </a:r>
            <a:endParaRPr>
              <a:solidFill>
                <a:schemeClr val="dk1"/>
              </a:solidFill>
            </a:endParaRPr>
          </a:p>
          <a:p>
            <a:pPr marL="0" lvl="0" indent="0" algn="l" rtl="0">
              <a:spcBef>
                <a:spcPts val="0"/>
              </a:spcBef>
              <a:spcAft>
                <a:spcPts val="0"/>
              </a:spcAft>
              <a:buNone/>
            </a:pPr>
            <a:endParaRPr/>
          </a:p>
        </p:txBody>
      </p:sp>
      <p:sp>
        <p:nvSpPr>
          <p:cNvPr id="869" name="Google Shape;869;g27f15c6d741_0_1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Approval Process in Salesforce is an automated process that an organization uses to approve records in Salesforce. </a:t>
            </a:r>
            <a:endParaRPr/>
          </a:p>
          <a:p>
            <a:pPr marL="457200" lvl="0" indent="-320040" algn="l" rtl="0">
              <a:spcBef>
                <a:spcPts val="0"/>
              </a:spcBef>
              <a:spcAft>
                <a:spcPts val="0"/>
              </a:spcAft>
              <a:buSzPts val="1440"/>
              <a:buChar char="►"/>
            </a:pPr>
            <a:r>
              <a:rPr lang="en-US"/>
              <a:t>Records submitted for approval are approved by the users in the organization.</a:t>
            </a:r>
            <a:endParaRPr/>
          </a:p>
          <a:p>
            <a:pPr marL="457200" lvl="0" indent="-320040" algn="l" rtl="0">
              <a:spcBef>
                <a:spcPts val="0"/>
              </a:spcBef>
              <a:spcAft>
                <a:spcPts val="0"/>
              </a:spcAft>
              <a:buSzPts val="1440"/>
              <a:buChar char="►"/>
            </a:pPr>
            <a:r>
              <a:rPr lang="en-US"/>
              <a:t>These users are called as Approvers. It is bound to a single object because when a rule is defined this object influences the fields that will be available to set the criteria.</a:t>
            </a:r>
            <a:endParaRPr/>
          </a:p>
          <a:p>
            <a:pPr marL="0" lvl="0" indent="0" algn="l" rtl="0">
              <a:spcBef>
                <a:spcPts val="1000"/>
              </a:spcBef>
              <a:spcAft>
                <a:spcPts val="0"/>
              </a:spcAft>
              <a:buNone/>
            </a:pPr>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pic>
        <p:nvPicPr>
          <p:cNvPr id="874" name="Google Shape;874;g27f15c6d741_0_22"/>
          <p:cNvPicPr preferRelativeResize="0"/>
          <p:nvPr/>
        </p:nvPicPr>
        <p:blipFill rotWithShape="1">
          <a:blip r:embed="rId3">
            <a:alphaModFix/>
          </a:blip>
          <a:srcRect l="34027" t="5066" r="44708" b="15023"/>
          <a:stretch/>
        </p:blipFill>
        <p:spPr>
          <a:xfrm>
            <a:off x="4118525" y="484525"/>
            <a:ext cx="2832650" cy="5984749"/>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79" name="Google Shape;879;g27f15c6d741_0_1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Create approval process</a:t>
            </a:r>
            <a:endParaRPr/>
          </a:p>
        </p:txBody>
      </p:sp>
      <p:sp>
        <p:nvSpPr>
          <p:cNvPr id="880" name="Google Shape;880;g27f15c6d741_0_1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We will create an approval process for the position object.</a:t>
            </a:r>
            <a:endParaRPr/>
          </a:p>
          <a:p>
            <a:pPr marL="457200" lvl="0" indent="-320040" algn="l" rtl="0">
              <a:spcBef>
                <a:spcPts val="1000"/>
              </a:spcBef>
              <a:spcAft>
                <a:spcPts val="0"/>
              </a:spcAft>
              <a:buSzPts val="1440"/>
              <a:buChar char="►"/>
            </a:pPr>
            <a:r>
              <a:rPr lang="en-US"/>
              <a:t>If the position Min pay &gt;100,000 it needs an approver from Senior Manager. </a:t>
            </a:r>
            <a:endParaRPr/>
          </a:p>
          <a:p>
            <a:pPr marL="457200" lvl="0" indent="-320040" algn="l" rtl="0">
              <a:spcBef>
                <a:spcPts val="0"/>
              </a:spcBef>
              <a:spcAft>
                <a:spcPts val="0"/>
              </a:spcAft>
              <a:buSzPts val="1440"/>
              <a:buChar char="►"/>
            </a:pPr>
            <a:r>
              <a:rPr lang="en-US"/>
              <a:t>If the position min pay &gt;200,000 it also needs an approver from Director of Sales.</a:t>
            </a:r>
            <a:endParaRPr/>
          </a:p>
          <a:p>
            <a:pPr marL="457200" lvl="0" indent="-320040" algn="l" rtl="0">
              <a:spcBef>
                <a:spcPts val="0"/>
              </a:spcBef>
              <a:spcAft>
                <a:spcPts val="0"/>
              </a:spcAft>
              <a:buSzPts val="1440"/>
              <a:buChar char="►"/>
            </a:pPr>
            <a:r>
              <a:rPr lang="en-US"/>
              <a:t>If the position min pay &gt;500,000 it also needs an approver from CEO (let's make Will smith the VP of sales and marketing)</a:t>
            </a:r>
            <a:endParaRPr/>
          </a:p>
          <a:p>
            <a:pPr marL="0" lvl="0" indent="0" algn="l" rtl="0">
              <a:spcBef>
                <a:spcPts val="1000"/>
              </a:spcBef>
              <a:spcAft>
                <a:spcPts val="0"/>
              </a:spcAft>
              <a:buNone/>
            </a:pPr>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5" name="Google Shape;885;g27f15c6d741_0_3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Queue</a:t>
            </a:r>
            <a:endParaRPr/>
          </a:p>
        </p:txBody>
      </p:sp>
      <p:sp>
        <p:nvSpPr>
          <p:cNvPr id="886" name="Google Shape;886;g27f15c6d741_0_3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Queues allow groups of users to manage a shared workload more effectively. </a:t>
            </a:r>
            <a:endParaRPr/>
          </a:p>
          <a:p>
            <a:pPr marL="457200" lvl="0" indent="-320040" algn="l" rtl="0">
              <a:spcBef>
                <a:spcPts val="0"/>
              </a:spcBef>
              <a:spcAft>
                <a:spcPts val="0"/>
              </a:spcAft>
              <a:buSzPts val="1440"/>
              <a:buChar char="►"/>
            </a:pPr>
            <a:r>
              <a:rPr lang="en-US"/>
              <a:t>A queue is a location where records can be routed to await processing by a group member.</a:t>
            </a:r>
            <a:endParaRPr/>
          </a:p>
          <a:p>
            <a:pPr marL="457200" lvl="0" indent="-320040" algn="l" rtl="0">
              <a:spcBef>
                <a:spcPts val="0"/>
              </a:spcBef>
              <a:spcAft>
                <a:spcPts val="0"/>
              </a:spcAft>
              <a:buSzPts val="1440"/>
              <a:buChar char="►"/>
            </a:pPr>
            <a:r>
              <a:rPr lang="en-US"/>
              <a:t>The records remain in the queue until a user accepts them for processing or they are transferred to another queue. </a:t>
            </a:r>
            <a:endParaRPr/>
          </a:p>
          <a:p>
            <a:pPr marL="457200" lvl="0" indent="-320040" algn="l" rtl="0">
              <a:spcBef>
                <a:spcPts val="0"/>
              </a:spcBef>
              <a:spcAft>
                <a:spcPts val="0"/>
              </a:spcAft>
              <a:buSzPts val="1440"/>
              <a:buChar char="►"/>
            </a:pPr>
            <a:r>
              <a:rPr lang="en-US"/>
              <a:t>You can specify the set of objects that are supported by each queue, as well as the set of users that are allowed to retrieve records from the queue.</a:t>
            </a:r>
            <a:endParaRPr/>
          </a:p>
          <a:p>
            <a:pPr marL="0" lvl="0" indent="0" algn="l" rtl="0">
              <a:spcBef>
                <a:spcPts val="1000"/>
              </a:spcBef>
              <a:spcAft>
                <a:spcPts val="0"/>
              </a:spcAft>
              <a:buNone/>
            </a:pPr>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g27f15c6d741_0_7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solidFill>
                  <a:schemeClr val="dk1"/>
                </a:solidFill>
              </a:rPr>
              <a:t>Considerations for Setting Approvers</a:t>
            </a:r>
            <a:endParaRPr>
              <a:solidFill>
                <a:schemeClr val="dk1"/>
              </a:solidFill>
            </a:endParaRPr>
          </a:p>
        </p:txBody>
      </p:sp>
      <p:sp>
        <p:nvSpPr>
          <p:cNvPr id="892" name="Google Shape;892;g27f15c6d741_0_7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fontScale="92500" lnSpcReduction="10000"/>
          </a:bodyPr>
          <a:lstStyle/>
          <a:p>
            <a:pPr marL="457200" lvl="0" indent="-320040" algn="l" rtl="0">
              <a:spcBef>
                <a:spcPts val="1000"/>
              </a:spcBef>
              <a:spcAft>
                <a:spcPts val="0"/>
              </a:spcAft>
              <a:buSzPts val="1440"/>
              <a:buChar char="►"/>
            </a:pPr>
            <a:r>
              <a:rPr lang="en-US"/>
              <a:t>Users with the following permissions can respond to approval requests, even if they aren't designated approvers.</a:t>
            </a:r>
            <a:endParaRPr/>
          </a:p>
          <a:p>
            <a:pPr marL="914400" lvl="1" indent="-320040" algn="l" rtl="0">
              <a:spcBef>
                <a:spcPts val="0"/>
              </a:spcBef>
              <a:spcAft>
                <a:spcPts val="0"/>
              </a:spcAft>
              <a:buSzPts val="1440"/>
              <a:buChar char="►"/>
            </a:pPr>
            <a:r>
              <a:rPr lang="en-US"/>
              <a:t>"Modify All Data"</a:t>
            </a:r>
            <a:endParaRPr/>
          </a:p>
          <a:p>
            <a:pPr marL="914400" lvl="1" indent="-320040" algn="l" rtl="0">
              <a:spcBef>
                <a:spcPts val="0"/>
              </a:spcBef>
              <a:spcAft>
                <a:spcPts val="0"/>
              </a:spcAft>
              <a:buSzPts val="1440"/>
              <a:buChar char="►"/>
            </a:pPr>
            <a:r>
              <a:rPr lang="en-US"/>
              <a:t>"Modify All" for an object</a:t>
            </a:r>
            <a:endParaRPr/>
          </a:p>
          <a:p>
            <a:pPr marL="457200" lvl="0" indent="-320040" algn="l" rtl="0">
              <a:spcBef>
                <a:spcPts val="0"/>
              </a:spcBef>
              <a:spcAft>
                <a:spcPts val="0"/>
              </a:spcAft>
              <a:buSzPts val="1440"/>
              <a:buChar char="►"/>
            </a:pPr>
            <a:r>
              <a:rPr lang="en-US"/>
              <a:t>Make sure that the assigned approver has access to read the records for the approval requests. For example, a user who can't view expense records can't view expense approval requests.</a:t>
            </a:r>
            <a:endParaRPr/>
          </a:p>
          <a:p>
            <a:pPr marL="457200" lvl="0" indent="-320040" algn="l" rtl="0">
              <a:spcBef>
                <a:spcPts val="0"/>
              </a:spcBef>
              <a:spcAft>
                <a:spcPts val="0"/>
              </a:spcAft>
              <a:buSzPts val="1440"/>
              <a:buChar char="►"/>
            </a:pPr>
            <a:r>
              <a:rPr lang="en-US"/>
              <a:t>Approval processes that let users select an approver manually also let users select themselves as the approver.</a:t>
            </a:r>
            <a:endParaRPr/>
          </a:p>
          <a:p>
            <a:pPr marL="457200" lvl="0" indent="-320040" algn="l" rtl="0">
              <a:spcBef>
                <a:spcPts val="0"/>
              </a:spcBef>
              <a:spcAft>
                <a:spcPts val="0"/>
              </a:spcAft>
              <a:buSzPts val="1440"/>
              <a:buChar char="►"/>
            </a:pPr>
            <a:r>
              <a:rPr lang="en-US"/>
              <a:t>You can assign an approval request to the same user multiple times in a single step. However, Salesforce sends the user only one request.</a:t>
            </a:r>
            <a:endParaRPr/>
          </a:p>
          <a:p>
            <a:pPr marL="457200" lvl="0" indent="-320040" algn="l" rtl="0">
              <a:spcBef>
                <a:spcPts val="0"/>
              </a:spcBef>
              <a:spcAft>
                <a:spcPts val="0"/>
              </a:spcAft>
              <a:buSzPts val="1440"/>
              <a:buChar char="►"/>
            </a:pPr>
            <a:r>
              <a:rPr lang="en-US"/>
              <a:t>Here's what happens to the list of approvers after a record enters an approval step and the approval process later returns to that step. </a:t>
            </a:r>
            <a:endParaRPr/>
          </a:p>
          <a:p>
            <a:pPr marL="914400" lvl="1" indent="-320040" algn="l" rtl="0">
              <a:spcBef>
                <a:spcPts val="0"/>
              </a:spcBef>
              <a:spcAft>
                <a:spcPts val="0"/>
              </a:spcAft>
              <a:buSzPts val="1440"/>
              <a:buChar char="►"/>
            </a:pPr>
            <a:r>
              <a:rPr lang="en-US"/>
              <a:t>If the user who responded</a:t>
            </a:r>
            <a:r>
              <a:rPr lang="en-US" b="1"/>
              <a:t> isn't in the designated approvers list and has either "Modify All Data" or "Modify All" permissions for the object</a:t>
            </a:r>
            <a:r>
              <a:rPr lang="en-US"/>
              <a:t>, that user replaces the original approver in the list of approvers.</a:t>
            </a:r>
            <a:endParaRPr/>
          </a:p>
          <a:p>
            <a:pPr marL="0" lvl="0" indent="0" algn="l" rtl="0">
              <a:spcBef>
                <a:spcPts val="1000"/>
              </a:spcBef>
              <a:spcAft>
                <a:spcPts val="0"/>
              </a:spcAft>
              <a:buNone/>
            </a:pPr>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sp>
        <p:nvSpPr>
          <p:cNvPr id="897" name="Google Shape;897;g27f15c6d741_0_7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solidFill>
                  <a:schemeClr val="dk1"/>
                </a:solidFill>
              </a:rPr>
              <a:t>Assigning Approval Steps to Queues</a:t>
            </a:r>
            <a:endParaRPr>
              <a:solidFill>
                <a:schemeClr val="dk1"/>
              </a:solidFill>
            </a:endParaRPr>
          </a:p>
        </p:txBody>
      </p:sp>
      <p:sp>
        <p:nvSpPr>
          <p:cNvPr id="898" name="Google Shape;898;g27f15c6d741_0_7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Autofit/>
          </a:bodyPr>
          <a:lstStyle/>
          <a:p>
            <a:pPr marL="457200" lvl="0" indent="-312674" algn="l" rtl="0">
              <a:lnSpc>
                <a:spcPct val="80000"/>
              </a:lnSpc>
              <a:spcBef>
                <a:spcPts val="1000"/>
              </a:spcBef>
              <a:spcAft>
                <a:spcPts val="0"/>
              </a:spcAft>
              <a:buSzPts val="1324"/>
              <a:buChar char="►"/>
            </a:pPr>
            <a:r>
              <a:rPr lang="en-US" sz="1629"/>
              <a:t>Any queue member can approve or reject an approval request that is assigned to the queue.</a:t>
            </a:r>
            <a:endParaRPr sz="1629"/>
          </a:p>
          <a:p>
            <a:pPr marL="457200" lvl="0" indent="-312674" algn="l" rtl="0">
              <a:lnSpc>
                <a:spcPct val="80000"/>
              </a:lnSpc>
              <a:spcBef>
                <a:spcPts val="0"/>
              </a:spcBef>
              <a:spcAft>
                <a:spcPts val="0"/>
              </a:spcAft>
              <a:buSzPts val="1324"/>
              <a:buChar char="►"/>
            </a:pPr>
            <a:r>
              <a:rPr lang="en-US" sz="1629"/>
              <a:t>Approval request emails are sent to the queue email address. If the queue is set up to send email to members, approval request emails get sent to the queue members, unless their approval user preferences are set to never receive approval request emails.</a:t>
            </a:r>
            <a:endParaRPr sz="1629"/>
          </a:p>
          <a:p>
            <a:pPr marL="457200" lvl="0" indent="-312674" algn="l" rtl="0">
              <a:lnSpc>
                <a:spcPct val="80000"/>
              </a:lnSpc>
              <a:spcBef>
                <a:spcPts val="0"/>
              </a:spcBef>
              <a:spcAft>
                <a:spcPts val="0"/>
              </a:spcAft>
              <a:buSzPts val="1324"/>
              <a:buChar char="►"/>
            </a:pPr>
            <a:r>
              <a:rPr lang="en-US" sz="1629"/>
              <a:t>Salesforce mobile app notifications for approval requests aren't sent to queues. For each approval step involving a queue, we recommend adding individual users as assigned approvers, so at least those individuals can receive the approval request notifications in the Salesforce mobile app. To have both queues and individual users as assigned approvers, select Automatically assign to approver(s) instead of Automatically assign to queue in the approval step.</a:t>
            </a:r>
            <a:endParaRPr sz="1629"/>
          </a:p>
          <a:p>
            <a:pPr marL="457200" lvl="0" indent="-312674" algn="l" rtl="0">
              <a:lnSpc>
                <a:spcPct val="80000"/>
              </a:lnSpc>
              <a:spcBef>
                <a:spcPts val="0"/>
              </a:spcBef>
              <a:spcAft>
                <a:spcPts val="0"/>
              </a:spcAft>
              <a:buSzPts val="1324"/>
              <a:buChar char="►"/>
            </a:pPr>
            <a:r>
              <a:rPr lang="en-US" sz="1629"/>
              <a:t>When an approval request is rejected and returned to the previous approver and the previous approver was a queue, the approval request is assigned to the user who approved it instead of the queue.</a:t>
            </a:r>
            <a:endParaRPr sz="1629"/>
          </a:p>
          <a:p>
            <a:pPr marL="457200" lvl="0" indent="-312674" algn="l" rtl="0">
              <a:lnSpc>
                <a:spcPct val="80000"/>
              </a:lnSpc>
              <a:spcBef>
                <a:spcPts val="0"/>
              </a:spcBef>
              <a:spcAft>
                <a:spcPts val="0"/>
              </a:spcAft>
              <a:buSzPts val="1324"/>
              <a:buChar char="►"/>
            </a:pPr>
            <a:r>
              <a:rPr lang="en-US" sz="1629"/>
              <a:t>The Approval History related list displays the queue name m the Assigned To column and the actual user who approved or rejected the approval request in the Actual Approver column.</a:t>
            </a:r>
            <a:endParaRPr sz="1629"/>
          </a:p>
          <a:p>
            <a:pPr marL="0" lvl="0" indent="0" algn="l" rtl="0">
              <a:lnSpc>
                <a:spcPct val="80000"/>
              </a:lnSpc>
              <a:spcBef>
                <a:spcPts val="1000"/>
              </a:spcBef>
              <a:spcAft>
                <a:spcPts val="0"/>
              </a:spcAft>
              <a:buSzPts val="935"/>
              <a:buNone/>
            </a:pPr>
            <a:endParaRPr sz="1629"/>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1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Standard fields for custom objects </a:t>
            </a:r>
            <a:endParaRPr/>
          </a:p>
        </p:txBody>
      </p:sp>
      <p:graphicFrame>
        <p:nvGraphicFramePr>
          <p:cNvPr id="215" name="Google Shape;215;p12"/>
          <p:cNvGraphicFramePr/>
          <p:nvPr/>
        </p:nvGraphicFramePr>
        <p:xfrm>
          <a:off x="1209708" y="1507445"/>
          <a:ext cx="9427200" cy="4538750"/>
        </p:xfrm>
        <a:graphic>
          <a:graphicData uri="http://schemas.openxmlformats.org/drawingml/2006/table">
            <a:tbl>
              <a:tblPr firstRow="1" bandRow="1">
                <a:noFill/>
                <a:tableStyleId>{BCD1FCDB-1370-4345-BA33-21CB5F712607}</a:tableStyleId>
              </a:tblPr>
              <a:tblGrid>
                <a:gridCol w="4713600">
                  <a:extLst>
                    <a:ext uri="{9D8B030D-6E8A-4147-A177-3AD203B41FA5}">
                      <a16:colId xmlns:a16="http://schemas.microsoft.com/office/drawing/2014/main" val="20000"/>
                    </a:ext>
                  </a:extLst>
                </a:gridCol>
                <a:gridCol w="4713600">
                  <a:extLst>
                    <a:ext uri="{9D8B030D-6E8A-4147-A177-3AD203B41FA5}">
                      <a16:colId xmlns:a16="http://schemas.microsoft.com/office/drawing/2014/main" val="20001"/>
                    </a:ext>
                  </a:extLst>
                </a:gridCol>
              </a:tblGrid>
              <a:tr h="374375">
                <a:tc>
                  <a:txBody>
                    <a:bodyPr/>
                    <a:lstStyle/>
                    <a:p>
                      <a:pPr marL="0" marR="0" lvl="0" indent="0" algn="l" rtl="0">
                        <a:spcBef>
                          <a:spcPts val="0"/>
                        </a:spcBef>
                        <a:spcAft>
                          <a:spcPts val="0"/>
                        </a:spcAft>
                        <a:buNone/>
                      </a:pPr>
                      <a:r>
                        <a:rPr lang="en-US" sz="1800"/>
                        <a:t>Field Name </a:t>
                      </a:r>
                      <a:endParaRPr/>
                    </a:p>
                  </a:txBody>
                  <a:tcPr marL="91450" marR="91450" marT="45725" marB="45725"/>
                </a:tc>
                <a:tc>
                  <a:txBody>
                    <a:bodyPr/>
                    <a:lstStyle/>
                    <a:p>
                      <a:pPr marL="0" marR="0" lvl="0" indent="0" algn="l" rtl="0">
                        <a:spcBef>
                          <a:spcPts val="0"/>
                        </a:spcBef>
                        <a:spcAft>
                          <a:spcPts val="0"/>
                        </a:spcAft>
                        <a:buNone/>
                      </a:pPr>
                      <a:r>
                        <a:rPr lang="en-US" sz="1800"/>
                        <a:t>Description</a:t>
                      </a:r>
                      <a:endParaRPr/>
                    </a:p>
                  </a:txBody>
                  <a:tcPr marL="91450" marR="91450" marT="45725" marB="45725"/>
                </a:tc>
                <a:extLst>
                  <a:ext uri="{0D108BD9-81ED-4DB2-BD59-A6C34878D82A}">
                    <a16:rowId xmlns:a16="http://schemas.microsoft.com/office/drawing/2014/main" val="10000"/>
                  </a:ext>
                </a:extLst>
              </a:tr>
              <a:tr h="374375">
                <a:tc>
                  <a:txBody>
                    <a:bodyPr/>
                    <a:lstStyle/>
                    <a:p>
                      <a:pPr marL="0" marR="0" lvl="0" indent="0" algn="l" rtl="0">
                        <a:spcBef>
                          <a:spcPts val="0"/>
                        </a:spcBef>
                        <a:spcAft>
                          <a:spcPts val="0"/>
                        </a:spcAft>
                        <a:buNone/>
                      </a:pPr>
                      <a:r>
                        <a:rPr lang="en-US" sz="1800"/>
                        <a:t>CreatedById</a:t>
                      </a:r>
                      <a:endParaRPr sz="1800"/>
                    </a:p>
                  </a:txBody>
                  <a:tcPr marL="91450" marR="91450" marT="45725" marB="45725"/>
                </a:tc>
                <a:tc>
                  <a:txBody>
                    <a:bodyPr/>
                    <a:lstStyle/>
                    <a:p>
                      <a:pPr marL="0" marR="0" lvl="0" indent="0" algn="l" rtl="0">
                        <a:spcBef>
                          <a:spcPts val="0"/>
                        </a:spcBef>
                        <a:spcAft>
                          <a:spcPts val="0"/>
                        </a:spcAft>
                        <a:buNone/>
                      </a:pPr>
                      <a:r>
                        <a:rPr lang="en-US" sz="1800"/>
                        <a:t>ID of the user who created the record. </a:t>
                      </a:r>
                      <a:endParaRPr/>
                    </a:p>
                  </a:txBody>
                  <a:tcPr marL="91450" marR="91450" marT="45725" marB="45725"/>
                </a:tc>
                <a:extLst>
                  <a:ext uri="{0D108BD9-81ED-4DB2-BD59-A6C34878D82A}">
                    <a16:rowId xmlns:a16="http://schemas.microsoft.com/office/drawing/2014/main" val="10001"/>
                  </a:ext>
                </a:extLst>
              </a:tr>
              <a:tr h="646200">
                <a:tc>
                  <a:txBody>
                    <a:bodyPr/>
                    <a:lstStyle/>
                    <a:p>
                      <a:pPr marL="0" marR="0" lvl="0" indent="0" algn="l" rtl="0">
                        <a:spcBef>
                          <a:spcPts val="0"/>
                        </a:spcBef>
                        <a:spcAft>
                          <a:spcPts val="0"/>
                        </a:spcAft>
                        <a:buNone/>
                      </a:pPr>
                      <a:r>
                        <a:rPr lang="en-US" sz="1800"/>
                        <a:t>Currency</a:t>
                      </a:r>
                      <a:endParaRPr/>
                    </a:p>
                  </a:txBody>
                  <a:tcPr marL="91450" marR="91450" marT="45725" marB="45725"/>
                </a:tc>
                <a:tc>
                  <a:txBody>
                    <a:bodyPr/>
                    <a:lstStyle/>
                    <a:p>
                      <a:pPr marL="0" marR="0" lvl="0" indent="0" algn="l" rtl="0">
                        <a:spcBef>
                          <a:spcPts val="0"/>
                        </a:spcBef>
                        <a:spcAft>
                          <a:spcPts val="0"/>
                        </a:spcAft>
                        <a:buNone/>
                      </a:pPr>
                      <a:r>
                        <a:rPr lang="en-US" sz="1800"/>
                        <a:t>Currency of the record if multicurrency is enabled. </a:t>
                      </a:r>
                      <a:endParaRPr/>
                    </a:p>
                  </a:txBody>
                  <a:tcPr marL="91450" marR="91450" marT="45725" marB="45725"/>
                </a:tc>
                <a:extLst>
                  <a:ext uri="{0D108BD9-81ED-4DB2-BD59-A6C34878D82A}">
                    <a16:rowId xmlns:a16="http://schemas.microsoft.com/office/drawing/2014/main" val="10002"/>
                  </a:ext>
                </a:extLst>
              </a:tr>
              <a:tr h="1200075">
                <a:tc>
                  <a:txBody>
                    <a:bodyPr/>
                    <a:lstStyle/>
                    <a:p>
                      <a:pPr marL="0" marR="0" lvl="0" indent="0" algn="l" rtl="0">
                        <a:spcBef>
                          <a:spcPts val="0"/>
                        </a:spcBef>
                        <a:spcAft>
                          <a:spcPts val="0"/>
                        </a:spcAft>
                        <a:buNone/>
                      </a:pPr>
                      <a:r>
                        <a:rPr lang="en-US" sz="1800"/>
                        <a:t>Division</a:t>
                      </a:r>
                      <a:endParaRPr/>
                    </a:p>
                  </a:txBody>
                  <a:tcPr marL="91450" marR="91450" marT="45725" marB="45725"/>
                </a:tc>
                <a:tc>
                  <a:txBody>
                    <a:bodyPr/>
                    <a:lstStyle/>
                    <a:p>
                      <a:pPr marL="0" marR="0" lvl="0" indent="0" algn="l" rtl="0">
                        <a:spcBef>
                          <a:spcPts val="0"/>
                        </a:spcBef>
                        <a:spcAft>
                          <a:spcPts val="0"/>
                        </a:spcAft>
                        <a:buNone/>
                      </a:pPr>
                      <a:r>
                        <a:rPr lang="en-US" sz="1800"/>
                        <a:t>Division to which the custom object record belongs. Available only in organizations that use divisions to segment their data.  </a:t>
                      </a:r>
                      <a:endParaRPr/>
                    </a:p>
                  </a:txBody>
                  <a:tcPr marL="91450" marR="91450" marT="45725" marB="45725"/>
                </a:tc>
                <a:extLst>
                  <a:ext uri="{0D108BD9-81ED-4DB2-BD59-A6C34878D82A}">
                    <a16:rowId xmlns:a16="http://schemas.microsoft.com/office/drawing/2014/main" val="10003"/>
                  </a:ext>
                </a:extLst>
              </a:tr>
              <a:tr h="923150">
                <a:tc>
                  <a:txBody>
                    <a:bodyPr/>
                    <a:lstStyle/>
                    <a:p>
                      <a:pPr marL="0" marR="0" lvl="0" indent="0" algn="l" rtl="0">
                        <a:spcBef>
                          <a:spcPts val="0"/>
                        </a:spcBef>
                        <a:spcAft>
                          <a:spcPts val="0"/>
                        </a:spcAft>
                        <a:buNone/>
                      </a:pPr>
                      <a:r>
                        <a:rPr lang="en-US" sz="1800"/>
                        <a:t>LastModifiedById</a:t>
                      </a:r>
                      <a:endParaRPr sz="1800"/>
                    </a:p>
                  </a:txBody>
                  <a:tcPr marL="91450" marR="91450" marT="45725" marB="45725"/>
                </a:tc>
                <a:tc>
                  <a:txBody>
                    <a:bodyPr/>
                    <a:lstStyle/>
                    <a:p>
                      <a:pPr marL="0" marR="0" lvl="0" indent="0" algn="l" rtl="0">
                        <a:spcBef>
                          <a:spcPts val="0"/>
                        </a:spcBef>
                        <a:spcAft>
                          <a:spcPts val="0"/>
                        </a:spcAft>
                        <a:buNone/>
                      </a:pPr>
                      <a:r>
                        <a:rPr lang="en-US" sz="1800"/>
                        <a:t>ID of the user who most recently changed the record. </a:t>
                      </a:r>
                      <a:endParaRPr/>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4"/>
                  </a:ext>
                </a:extLst>
              </a:tr>
              <a:tr h="374375">
                <a:tc>
                  <a:txBody>
                    <a:bodyPr/>
                    <a:lstStyle/>
                    <a:p>
                      <a:pPr marL="0" marR="0" lvl="0" indent="0" algn="l" rtl="0">
                        <a:spcBef>
                          <a:spcPts val="0"/>
                        </a:spcBef>
                        <a:spcAft>
                          <a:spcPts val="0"/>
                        </a:spcAft>
                        <a:buNone/>
                      </a:pPr>
                      <a:r>
                        <a:rPr lang="en-US" sz="1800"/>
                        <a:t>Name</a:t>
                      </a:r>
                      <a:endParaRPr/>
                    </a:p>
                  </a:txBody>
                  <a:tcPr marL="91450" marR="91450" marT="45725" marB="45725"/>
                </a:tc>
                <a:tc>
                  <a:txBody>
                    <a:bodyPr/>
                    <a:lstStyle/>
                    <a:p>
                      <a:pPr marL="0" marR="0" lvl="0" indent="0" algn="l" rtl="0">
                        <a:spcBef>
                          <a:spcPts val="0"/>
                        </a:spcBef>
                        <a:spcAft>
                          <a:spcPts val="0"/>
                        </a:spcAft>
                        <a:buNone/>
                      </a:pPr>
                      <a:r>
                        <a:rPr lang="en-US" sz="1800"/>
                        <a:t>Identifier for the custom object record.</a:t>
                      </a:r>
                      <a:endParaRPr/>
                    </a:p>
                  </a:txBody>
                  <a:tcPr marL="91450" marR="91450" marT="45725" marB="45725"/>
                </a:tc>
                <a:extLst>
                  <a:ext uri="{0D108BD9-81ED-4DB2-BD59-A6C34878D82A}">
                    <a16:rowId xmlns:a16="http://schemas.microsoft.com/office/drawing/2014/main" val="10005"/>
                  </a:ext>
                </a:extLst>
              </a:tr>
              <a:tr h="646200">
                <a:tc>
                  <a:txBody>
                    <a:bodyPr/>
                    <a:lstStyle/>
                    <a:p>
                      <a:pPr marL="0" marR="0" lvl="0" indent="0" algn="l" rtl="0">
                        <a:spcBef>
                          <a:spcPts val="0"/>
                        </a:spcBef>
                        <a:spcAft>
                          <a:spcPts val="0"/>
                        </a:spcAft>
                        <a:buNone/>
                      </a:pPr>
                      <a:r>
                        <a:rPr lang="en-US" sz="1800"/>
                        <a:t>OwnerId</a:t>
                      </a:r>
                      <a:endParaRPr sz="1800"/>
                    </a:p>
                  </a:txBody>
                  <a:tcPr marL="91450" marR="91450" marT="45725" marB="45725"/>
                </a:tc>
                <a:tc>
                  <a:txBody>
                    <a:bodyPr/>
                    <a:lstStyle/>
                    <a:p>
                      <a:pPr marL="0" marR="0" lvl="0" indent="0" algn="l" rtl="0">
                        <a:spcBef>
                          <a:spcPts val="0"/>
                        </a:spcBef>
                        <a:spcAft>
                          <a:spcPts val="0"/>
                        </a:spcAft>
                        <a:buNone/>
                      </a:pPr>
                      <a:r>
                        <a:rPr lang="en-US" sz="1800"/>
                        <a:t>ID of the assigned owner of the custom object record. </a:t>
                      </a:r>
                      <a:endParaRPr/>
                    </a:p>
                  </a:txBody>
                  <a:tcPr marL="91450" marR="91450" marT="45725" marB="45725"/>
                </a:tc>
                <a:extLst>
                  <a:ext uri="{0D108BD9-81ED-4DB2-BD59-A6C34878D82A}">
                    <a16:rowId xmlns:a16="http://schemas.microsoft.com/office/drawing/2014/main" val="10006"/>
                  </a:ext>
                </a:extLst>
              </a:tr>
            </a:tbl>
          </a:graphicData>
        </a:graphic>
      </p:graphicFrame>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g27f15c6d741_0_8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solidFill>
                  <a:schemeClr val="dk1"/>
                </a:solidFill>
              </a:rPr>
              <a:t>What is Process Builder?</a:t>
            </a:r>
            <a:endParaRPr>
              <a:solidFill>
                <a:schemeClr val="dk1"/>
              </a:solidFill>
            </a:endParaRPr>
          </a:p>
          <a:p>
            <a:pPr marL="0" lvl="0" indent="0" algn="l" rtl="0">
              <a:spcBef>
                <a:spcPts val="0"/>
              </a:spcBef>
              <a:spcAft>
                <a:spcPts val="0"/>
              </a:spcAft>
              <a:buNone/>
            </a:pPr>
            <a:endParaRPr>
              <a:solidFill>
                <a:schemeClr val="dk1"/>
              </a:solidFill>
            </a:endParaRPr>
          </a:p>
        </p:txBody>
      </p:sp>
      <p:sp>
        <p:nvSpPr>
          <p:cNvPr id="904" name="Google Shape;904;g27f15c6d741_0_8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Many of the tasks you assign, the emails you send, and other record updates are vital parts of your standard processes. Instead of doing this repetitive work manually, you can configure processes to do it automatically. </a:t>
            </a:r>
            <a:endParaRPr/>
          </a:p>
          <a:p>
            <a:pPr marL="457200" lvl="0" indent="-320040" algn="l" rtl="0">
              <a:spcBef>
                <a:spcPts val="0"/>
              </a:spcBef>
              <a:spcAft>
                <a:spcPts val="0"/>
              </a:spcAft>
              <a:buSzPts val="1440"/>
              <a:buChar char="►"/>
            </a:pPr>
            <a:r>
              <a:rPr lang="en-US"/>
              <a:t>Process Builder helps you automate your business processes and gives you a graphical representation as you build it.</a:t>
            </a:r>
            <a:endParaRPr/>
          </a:p>
          <a:p>
            <a:pPr marL="0" lvl="0" indent="0" algn="l" rtl="0">
              <a:spcBef>
                <a:spcPts val="1000"/>
              </a:spcBef>
              <a:spcAft>
                <a:spcPts val="0"/>
              </a:spcAft>
              <a:buNone/>
            </a:pPr>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g27f15c6d741_0_8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ct val="30555"/>
              <a:buFont typeface="Arial"/>
              <a:buNone/>
            </a:pPr>
            <a:r>
              <a:rPr lang="en-US"/>
              <a:t>What can you do with Process Builder?</a:t>
            </a:r>
            <a:endParaRPr/>
          </a:p>
          <a:p>
            <a:pPr marL="0" lvl="0" indent="0" algn="l" rtl="0">
              <a:spcBef>
                <a:spcPts val="0"/>
              </a:spcBef>
              <a:spcAft>
                <a:spcPts val="0"/>
              </a:spcAft>
              <a:buNone/>
            </a:pPr>
            <a:endParaRPr/>
          </a:p>
        </p:txBody>
      </p:sp>
      <p:sp>
        <p:nvSpPr>
          <p:cNvPr id="910" name="Google Shape;910;g27f15c6d741_0_8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Create a record of any object type </a:t>
            </a:r>
            <a:endParaRPr/>
          </a:p>
          <a:p>
            <a:pPr marL="457200" lvl="0" indent="-320040" algn="l" rtl="0">
              <a:spcBef>
                <a:spcPts val="0"/>
              </a:spcBef>
              <a:spcAft>
                <a:spcPts val="0"/>
              </a:spcAft>
              <a:buSzPts val="1440"/>
              <a:buChar char="►"/>
            </a:pPr>
            <a:r>
              <a:rPr lang="en-US"/>
              <a:t>Update any related record-not just the record or its parent</a:t>
            </a:r>
            <a:endParaRPr/>
          </a:p>
          <a:p>
            <a:pPr marL="457200" lvl="0" indent="-320040" algn="l" rtl="0">
              <a:spcBef>
                <a:spcPts val="0"/>
              </a:spcBef>
              <a:spcAft>
                <a:spcPts val="0"/>
              </a:spcAft>
              <a:buSzPts val="1440"/>
              <a:buChar char="►"/>
            </a:pPr>
            <a:r>
              <a:rPr lang="en-US"/>
              <a:t>Use a quick action to create a record, update a record, or log a call </a:t>
            </a:r>
            <a:endParaRPr/>
          </a:p>
          <a:p>
            <a:pPr marL="457200" lvl="0" indent="-320040" algn="l" rtl="0">
              <a:spcBef>
                <a:spcPts val="0"/>
              </a:spcBef>
              <a:spcAft>
                <a:spcPts val="0"/>
              </a:spcAft>
              <a:buSzPts val="1440"/>
              <a:buChar char="►"/>
            </a:pPr>
            <a:r>
              <a:rPr lang="en-US"/>
              <a:t>Invoke a process from another process </a:t>
            </a:r>
            <a:endParaRPr/>
          </a:p>
          <a:p>
            <a:pPr marL="457200" lvl="0" indent="-320040" algn="l" rtl="0">
              <a:spcBef>
                <a:spcPts val="0"/>
              </a:spcBef>
              <a:spcAft>
                <a:spcPts val="0"/>
              </a:spcAft>
              <a:buSzPts val="1440"/>
              <a:buChar char="►"/>
            </a:pPr>
            <a:r>
              <a:rPr lang="en-US"/>
              <a:t>Launch a flow-you can't schedule this action with workflow </a:t>
            </a:r>
            <a:endParaRPr/>
          </a:p>
          <a:p>
            <a:pPr marL="457200" lvl="0" indent="-320040" algn="l" rtl="0">
              <a:spcBef>
                <a:spcPts val="0"/>
              </a:spcBef>
              <a:spcAft>
                <a:spcPts val="0"/>
              </a:spcAft>
              <a:buSzPts val="1440"/>
              <a:buChar char="►"/>
            </a:pPr>
            <a:r>
              <a:rPr lang="en-US"/>
              <a:t>Send an email </a:t>
            </a:r>
            <a:endParaRPr/>
          </a:p>
          <a:p>
            <a:pPr marL="457200" lvl="0" indent="-320040" algn="l" rtl="0">
              <a:spcBef>
                <a:spcPts val="0"/>
              </a:spcBef>
              <a:spcAft>
                <a:spcPts val="0"/>
              </a:spcAft>
              <a:buSzPts val="1440"/>
              <a:buChar char="►"/>
            </a:pPr>
            <a:r>
              <a:rPr lang="en-US"/>
              <a:t>Send a custom notification </a:t>
            </a:r>
            <a:endParaRPr/>
          </a:p>
          <a:p>
            <a:pPr marL="457200" lvl="0" indent="-320040" algn="l" rtl="0">
              <a:spcBef>
                <a:spcPts val="0"/>
              </a:spcBef>
              <a:spcAft>
                <a:spcPts val="0"/>
              </a:spcAft>
              <a:buSzPts val="1440"/>
              <a:buChar char="►"/>
            </a:pPr>
            <a:r>
              <a:rPr lang="en-US"/>
              <a:t>Post to Chatter </a:t>
            </a:r>
            <a:endParaRPr/>
          </a:p>
          <a:p>
            <a:pPr marL="457200" lvl="0" indent="-320040" algn="l" rtl="0">
              <a:spcBef>
                <a:spcPts val="0"/>
              </a:spcBef>
              <a:spcAft>
                <a:spcPts val="0"/>
              </a:spcAft>
              <a:buSzPts val="1440"/>
              <a:buChar char="►"/>
            </a:pPr>
            <a:r>
              <a:rPr lang="en-US"/>
              <a:t>Submit a record for approval</a:t>
            </a:r>
            <a:endParaRPr/>
          </a:p>
          <a:p>
            <a:pPr marL="0" lvl="0" indent="0" algn="l" rtl="0">
              <a:spcBef>
                <a:spcPts val="1000"/>
              </a:spcBef>
              <a:spcAft>
                <a:spcPts val="0"/>
              </a:spcAft>
              <a:buNone/>
            </a:pPr>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g27f15c6d741_0_9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ct val="30555"/>
              <a:buFont typeface="Arial"/>
              <a:buNone/>
            </a:pPr>
            <a:r>
              <a:rPr lang="en-US">
                <a:solidFill>
                  <a:schemeClr val="dk1"/>
                </a:solidFill>
              </a:rPr>
              <a:t>Why use Process Builder in Salesforce?</a:t>
            </a:r>
            <a:endParaRPr>
              <a:solidFill>
                <a:schemeClr val="dk1"/>
              </a:solidFill>
            </a:endParaRPr>
          </a:p>
          <a:p>
            <a:pPr marL="0" lvl="0" indent="0" algn="l" rtl="0">
              <a:spcBef>
                <a:spcPts val="0"/>
              </a:spcBef>
              <a:spcAft>
                <a:spcPts val="0"/>
              </a:spcAft>
              <a:buNone/>
            </a:pPr>
            <a:endParaRPr>
              <a:solidFill>
                <a:schemeClr val="dk1"/>
              </a:solidFill>
            </a:endParaRPr>
          </a:p>
        </p:txBody>
      </p:sp>
      <p:sp>
        <p:nvSpPr>
          <p:cNvPr id="916" name="Google Shape;916;g27f15c6d741_0_9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r>
              <a:rPr lang="en-US"/>
              <a:t>Process Builder is used for automating your business processes without writing even a single line of code. Rather it uses a user-friendly, visual representation to make it easier for you to work with. </a:t>
            </a:r>
            <a:endParaRPr/>
          </a:p>
          <a:p>
            <a:pPr marL="457200" lvl="0" indent="-320040" algn="l" rtl="0">
              <a:spcBef>
                <a:spcPts val="1000"/>
              </a:spcBef>
              <a:spcAft>
                <a:spcPts val="0"/>
              </a:spcAft>
              <a:buSzPts val="1440"/>
              <a:buChar char="►"/>
            </a:pPr>
            <a:r>
              <a:rPr lang="en-US" b="1"/>
              <a:t>Easy to use: </a:t>
            </a:r>
            <a:r>
              <a:rPr lang="en-US"/>
              <a:t>The visual breakdown provided by Process Builder enables you to know in a glance what exactly you need to expect in every process. </a:t>
            </a:r>
            <a:endParaRPr/>
          </a:p>
          <a:p>
            <a:pPr marL="457200" lvl="0" indent="-320040" algn="l" rtl="0">
              <a:spcBef>
                <a:spcPts val="0"/>
              </a:spcBef>
              <a:spcAft>
                <a:spcPts val="0"/>
              </a:spcAft>
              <a:buSzPts val="1440"/>
              <a:buChar char="►"/>
            </a:pPr>
            <a:r>
              <a:rPr lang="en-US" b="1"/>
              <a:t>Quick development:</a:t>
            </a:r>
            <a:r>
              <a:rPr lang="en-US"/>
              <a:t> With Process Builder, applications are developed faster at half of the cost.</a:t>
            </a:r>
            <a:endParaRPr/>
          </a:p>
          <a:p>
            <a:pPr marL="457200" lvl="0" indent="-320040" algn="l" rtl="0">
              <a:spcBef>
                <a:spcPts val="0"/>
              </a:spcBef>
              <a:spcAft>
                <a:spcPts val="0"/>
              </a:spcAft>
              <a:buSzPts val="1440"/>
              <a:buChar char="►"/>
            </a:pPr>
            <a:r>
              <a:rPr lang="en-US"/>
              <a:t>It can combine multiple workflows into a single process and can have a chain of criteria (if-then statements).</a:t>
            </a:r>
            <a:endParaRPr/>
          </a:p>
          <a:p>
            <a:pPr marL="457200" lvl="0" indent="-320040" algn="l" rtl="0">
              <a:spcBef>
                <a:spcPts val="0"/>
              </a:spcBef>
              <a:spcAft>
                <a:spcPts val="0"/>
              </a:spcAft>
              <a:buSzPts val="1440"/>
              <a:buChar char="►"/>
            </a:pPr>
            <a:r>
              <a:rPr lang="en-US"/>
              <a:t>Child records can be updated in Process Builder.</a:t>
            </a:r>
            <a:endParaRPr/>
          </a:p>
          <a:p>
            <a:pPr marL="457200" lvl="0" indent="-320040" algn="l" rtl="0">
              <a:spcBef>
                <a:spcPts val="0"/>
              </a:spcBef>
              <a:spcAft>
                <a:spcPts val="0"/>
              </a:spcAft>
              <a:buSzPts val="1440"/>
              <a:buChar char="►"/>
            </a:pPr>
            <a:r>
              <a:rPr lang="en-US"/>
              <a:t>Chatter groups and email alerts, both can be notified using Process Builder.</a:t>
            </a:r>
            <a:endParaRPr/>
          </a:p>
          <a:p>
            <a:pPr marL="457200" lvl="0" indent="-320040" algn="l" rtl="0">
              <a:spcBef>
                <a:spcPts val="0"/>
              </a:spcBef>
              <a:spcAft>
                <a:spcPts val="0"/>
              </a:spcAft>
              <a:buSzPts val="1440"/>
              <a:buChar char="►"/>
            </a:pPr>
            <a:r>
              <a:rPr lang="en-US"/>
              <a:t>Multiple actions can be associated with each criterion.</a:t>
            </a:r>
            <a:endParaRPr/>
          </a:p>
          <a:p>
            <a:pPr marL="457200" lvl="0" indent="-320040" algn="l" rtl="0">
              <a:spcBef>
                <a:spcPts val="0"/>
              </a:spcBef>
              <a:spcAft>
                <a:spcPts val="0"/>
              </a:spcAft>
              <a:buSzPts val="1440"/>
              <a:buChar char="►"/>
            </a:pPr>
            <a:r>
              <a:rPr lang="en-US"/>
              <a:t>Apex code and simple tasks can be accessed and replaced by Process Builder.</a:t>
            </a:r>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sp>
        <p:nvSpPr>
          <p:cNvPr id="921" name="Google Shape;921;g27f15c6d741_0_9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Let's create a process</a:t>
            </a:r>
            <a:endParaRPr/>
          </a:p>
          <a:p>
            <a:pPr marL="0" lvl="0" indent="0" algn="l" rtl="0">
              <a:spcBef>
                <a:spcPts val="0"/>
              </a:spcBef>
              <a:spcAft>
                <a:spcPts val="0"/>
              </a:spcAft>
              <a:buNone/>
            </a:pPr>
            <a:endParaRPr/>
          </a:p>
        </p:txBody>
      </p:sp>
      <p:sp>
        <p:nvSpPr>
          <p:cNvPr id="922" name="Google Shape;922;g27f15c6d741_0_96"/>
          <p:cNvSpPr txBox="1">
            <a:spLocks noGrp="1"/>
          </p:cNvSpPr>
          <p:nvPr>
            <p:ph type="body" idx="1"/>
          </p:nvPr>
        </p:nvSpPr>
        <p:spPr>
          <a:xfrm>
            <a:off x="770509" y="2179214"/>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If the position status is New and has Hiring Manager field populated, then automatically submit the record for approval. </a:t>
            </a:r>
            <a:endParaRPr/>
          </a:p>
          <a:p>
            <a:pPr marL="457200" lvl="0" indent="-320040" algn="l" rtl="0">
              <a:spcBef>
                <a:spcPts val="0"/>
              </a:spcBef>
              <a:spcAft>
                <a:spcPts val="0"/>
              </a:spcAft>
              <a:buSzPts val="1440"/>
              <a:buChar char="►"/>
            </a:pPr>
            <a:r>
              <a:rPr lang="en-US"/>
              <a:t>Once the record gets submitted for approval, update the status of the position to Pending approval. </a:t>
            </a:r>
            <a:endParaRPr/>
          </a:p>
          <a:p>
            <a:pPr marL="457200" lvl="0" indent="-320040" algn="l" rtl="0">
              <a:spcBef>
                <a:spcPts val="0"/>
              </a:spcBef>
              <a:spcAft>
                <a:spcPts val="0"/>
              </a:spcAft>
              <a:buSzPts val="1440"/>
              <a:buChar char="►"/>
            </a:pPr>
            <a:r>
              <a:rPr lang="en-US"/>
              <a:t>After the position has been approved, create a related Job Posting record to post the position on LinkedIn. </a:t>
            </a:r>
            <a:endParaRPr/>
          </a:p>
          <a:p>
            <a:pPr marL="457200" lvl="0" indent="-320040" algn="l" rtl="0">
              <a:spcBef>
                <a:spcPts val="0"/>
              </a:spcBef>
              <a:spcAft>
                <a:spcPts val="0"/>
              </a:spcAft>
              <a:buSzPts val="1440"/>
              <a:buChar char="►"/>
            </a:pPr>
            <a:r>
              <a:rPr lang="en-US"/>
              <a:t>If the position status is updated to Closed-not approved, then send an email to the Hiring Manager of the position and also assign a task for the owner of the record to fix the record.</a:t>
            </a:r>
            <a:endParaRPr/>
          </a:p>
          <a:p>
            <a:pPr marL="0" lvl="0" indent="0" algn="l" rtl="0">
              <a:spcBef>
                <a:spcPts val="1000"/>
              </a:spcBef>
              <a:spcAft>
                <a:spcPts val="0"/>
              </a:spcAft>
              <a:buNone/>
            </a:pPr>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926"/>
        <p:cNvGrpSpPr/>
        <p:nvPr/>
      </p:nvGrpSpPr>
      <p:grpSpPr>
        <a:xfrm>
          <a:off x="0" y="0"/>
          <a:ext cx="0" cy="0"/>
          <a:chOff x="0" y="0"/>
          <a:chExt cx="0" cy="0"/>
        </a:xfrm>
      </p:grpSpPr>
      <p:sp>
        <p:nvSpPr>
          <p:cNvPr id="927" name="Google Shape;927;g27f15c6d741_0_10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Flows in Salesforce</a:t>
            </a:r>
            <a:endParaRPr/>
          </a:p>
          <a:p>
            <a:pPr marL="0" lvl="0" indent="0" algn="l" rtl="0">
              <a:spcBef>
                <a:spcPts val="0"/>
              </a:spcBef>
              <a:spcAft>
                <a:spcPts val="0"/>
              </a:spcAft>
              <a:buNone/>
            </a:pPr>
            <a:endParaRPr/>
          </a:p>
        </p:txBody>
      </p:sp>
      <p:sp>
        <p:nvSpPr>
          <p:cNvPr id="928" name="Google Shape;928;g27f15c6d741_0_10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Flows allow you to build complex business automation using clicks instead of code. As an admin, Flows are going to be your best friend because you will be able to handle the majority of complex business requirements without the help of a Salesforce developer! </a:t>
            </a:r>
            <a:endParaRPr/>
          </a:p>
          <a:p>
            <a:pPr marL="457200" lvl="0" indent="-320040" algn="l" rtl="0">
              <a:spcBef>
                <a:spcPts val="0"/>
              </a:spcBef>
              <a:spcAft>
                <a:spcPts val="0"/>
              </a:spcAft>
              <a:buSzPts val="1440"/>
              <a:buChar char="►"/>
            </a:pPr>
            <a:r>
              <a:rPr lang="en-US"/>
              <a:t>The benefit of Salesforce Flow is that they are easy to maintain because anyone (assuming they know Flows) should be able to follow along with what you built.</a:t>
            </a:r>
            <a:endParaRPr/>
          </a:p>
          <a:p>
            <a:pPr marL="0" lvl="0" indent="0" algn="l" rtl="0">
              <a:spcBef>
                <a:spcPts val="1000"/>
              </a:spcBef>
              <a:spcAft>
                <a:spcPts val="0"/>
              </a:spcAft>
              <a:buNone/>
            </a:pPr>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g27f15c6d741_0_10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Types of flows</a:t>
            </a:r>
            <a:endParaRPr/>
          </a:p>
          <a:p>
            <a:pPr marL="0" lvl="0" indent="0" algn="l" rtl="0">
              <a:spcBef>
                <a:spcPts val="0"/>
              </a:spcBef>
              <a:spcAft>
                <a:spcPts val="0"/>
              </a:spcAft>
              <a:buNone/>
            </a:pPr>
            <a:endParaRPr/>
          </a:p>
        </p:txBody>
      </p:sp>
      <p:sp>
        <p:nvSpPr>
          <p:cNvPr id="934" name="Google Shape;934;g27f15c6d741_0_106"/>
          <p:cNvSpPr txBox="1">
            <a:spLocks noGrp="1"/>
          </p:cNvSpPr>
          <p:nvPr>
            <p:ph type="body" idx="1"/>
          </p:nvPr>
        </p:nvSpPr>
        <p:spPr>
          <a:xfrm>
            <a:off x="677334" y="1769214"/>
            <a:ext cx="8596800" cy="3880800"/>
          </a:xfrm>
          <a:prstGeom prst="rect">
            <a:avLst/>
          </a:prstGeom>
        </p:spPr>
        <p:txBody>
          <a:bodyPr spcFirstLastPara="1" wrap="square" lIns="91425" tIns="45700" rIns="91425" bIns="45700" anchor="t" anchorCtr="0">
            <a:noAutofit/>
          </a:bodyPr>
          <a:lstStyle/>
          <a:p>
            <a:pPr marL="0" lvl="0" indent="0" algn="l" rtl="0">
              <a:lnSpc>
                <a:spcPct val="80000"/>
              </a:lnSpc>
              <a:spcBef>
                <a:spcPts val="1000"/>
              </a:spcBef>
              <a:spcAft>
                <a:spcPts val="0"/>
              </a:spcAft>
              <a:buClr>
                <a:schemeClr val="dk1"/>
              </a:buClr>
              <a:buSzPts val="852"/>
              <a:buFont typeface="Arial"/>
              <a:buNone/>
            </a:pPr>
            <a:r>
              <a:rPr lang="en-US" sz="1595" b="1" u="sng"/>
              <a:t>Autolaunched Flows</a:t>
            </a:r>
            <a:endParaRPr sz="1595" b="1" u="sng"/>
          </a:p>
          <a:p>
            <a:pPr marL="0" lvl="0" indent="0" algn="l" rtl="0">
              <a:lnSpc>
                <a:spcPct val="80000"/>
              </a:lnSpc>
              <a:spcBef>
                <a:spcPts val="1000"/>
              </a:spcBef>
              <a:spcAft>
                <a:spcPts val="0"/>
              </a:spcAft>
              <a:buClr>
                <a:schemeClr val="dk1"/>
              </a:buClr>
              <a:buSzPts val="852"/>
              <a:buFont typeface="Arial"/>
              <a:buNone/>
            </a:pPr>
            <a:r>
              <a:rPr lang="en-US" sz="1595"/>
              <a:t>These Salesforce flows can be used for running automated tasks in Salesforce. They can be invoked by users from process builder, Apex class, record changes, set schedule, or platform events.</a:t>
            </a:r>
            <a:endParaRPr sz="1595"/>
          </a:p>
          <a:p>
            <a:pPr marL="0" lvl="0" indent="0" algn="l" rtl="0">
              <a:lnSpc>
                <a:spcPct val="80000"/>
              </a:lnSpc>
              <a:spcBef>
                <a:spcPts val="1000"/>
              </a:spcBef>
              <a:spcAft>
                <a:spcPts val="0"/>
              </a:spcAft>
              <a:buClr>
                <a:schemeClr val="dk1"/>
              </a:buClr>
              <a:buSzPts val="852"/>
              <a:buFont typeface="Arial"/>
              <a:buNone/>
            </a:pPr>
            <a:r>
              <a:rPr lang="en-US" sz="1595" b="1" u="sng"/>
              <a:t>Schedule-triggered Flows</a:t>
            </a:r>
            <a:endParaRPr sz="1595" b="1" u="sng"/>
          </a:p>
          <a:p>
            <a:pPr marL="0" lvl="0" indent="0" algn="l" rtl="0">
              <a:lnSpc>
                <a:spcPct val="80000"/>
              </a:lnSpc>
              <a:spcBef>
                <a:spcPts val="1000"/>
              </a:spcBef>
              <a:spcAft>
                <a:spcPts val="0"/>
              </a:spcAft>
              <a:buClr>
                <a:schemeClr val="dk1"/>
              </a:buClr>
              <a:buSzPts val="852"/>
              <a:buFont typeface="Arial"/>
              <a:buNone/>
            </a:pPr>
            <a:r>
              <a:rPr lang="en-US" sz="1595"/>
              <a:t>These are autolaunched flows that can be launched at a specific time and for a specific frequency for every record in batches. These flows run in the background for automating your business processes.</a:t>
            </a:r>
            <a:endParaRPr sz="1595"/>
          </a:p>
          <a:p>
            <a:pPr marL="0" lvl="0" indent="0" algn="l" rtl="0">
              <a:lnSpc>
                <a:spcPct val="80000"/>
              </a:lnSpc>
              <a:spcBef>
                <a:spcPts val="1000"/>
              </a:spcBef>
              <a:spcAft>
                <a:spcPts val="0"/>
              </a:spcAft>
              <a:buClr>
                <a:schemeClr val="dk1"/>
              </a:buClr>
              <a:buSzPts val="852"/>
              <a:buFont typeface="Arial"/>
              <a:buNone/>
            </a:pPr>
            <a:r>
              <a:rPr lang="en-US" sz="1595" b="1" u="sng"/>
              <a:t>Screen Flows</a:t>
            </a:r>
            <a:endParaRPr sz="1595" b="1" u="sng"/>
          </a:p>
          <a:p>
            <a:pPr marL="0" lvl="0" indent="0" algn="l" rtl="0">
              <a:lnSpc>
                <a:spcPct val="80000"/>
              </a:lnSpc>
              <a:spcBef>
                <a:spcPts val="1000"/>
              </a:spcBef>
              <a:spcAft>
                <a:spcPts val="0"/>
              </a:spcAft>
              <a:buClr>
                <a:schemeClr val="dk1"/>
              </a:buClr>
              <a:buSzPts val="852"/>
              <a:buFont typeface="Arial"/>
              <a:buNone/>
            </a:pPr>
            <a:r>
              <a:rPr lang="en-US" sz="1595"/>
              <a:t>These Salesforce flows have a distinct UI element and require inputs from Salesforce users. You can launch screen flows either as an action or embed them as an element on a Lightning page.</a:t>
            </a:r>
            <a:endParaRPr sz="1595"/>
          </a:p>
          <a:p>
            <a:pPr marL="0" lvl="0" indent="0" algn="l" rtl="0">
              <a:lnSpc>
                <a:spcPct val="80000"/>
              </a:lnSpc>
              <a:spcBef>
                <a:spcPts val="1000"/>
              </a:spcBef>
              <a:spcAft>
                <a:spcPts val="0"/>
              </a:spcAft>
              <a:buClr>
                <a:schemeClr val="dk1"/>
              </a:buClr>
              <a:buSzPts val="852"/>
              <a:buFont typeface="Arial"/>
              <a:buNone/>
            </a:pPr>
            <a:r>
              <a:rPr lang="en-US" sz="1595" b="1" u="sng"/>
              <a:t>Record-triggered Flows</a:t>
            </a:r>
            <a:endParaRPr sz="1595" b="1" u="sng"/>
          </a:p>
          <a:p>
            <a:pPr marL="0" lvl="0" indent="0" algn="l" rtl="0">
              <a:lnSpc>
                <a:spcPct val="80000"/>
              </a:lnSpc>
              <a:spcBef>
                <a:spcPts val="1000"/>
              </a:spcBef>
              <a:spcAft>
                <a:spcPts val="0"/>
              </a:spcAft>
              <a:buClr>
                <a:schemeClr val="dk1"/>
              </a:buClr>
              <a:buSzPts val="852"/>
              <a:buFont typeface="Arial"/>
              <a:buNone/>
            </a:pPr>
            <a:r>
              <a:rPr lang="en-US" sz="1595"/>
              <a:t>These are the auto launched flows that run in the background when a user creates, updates, or deletes Salesforce records.</a:t>
            </a:r>
            <a:endParaRPr sz="1595"/>
          </a:p>
          <a:p>
            <a:pPr marL="0" lvl="0" indent="0" algn="l" rtl="0">
              <a:lnSpc>
                <a:spcPct val="80000"/>
              </a:lnSpc>
              <a:spcBef>
                <a:spcPts val="1000"/>
              </a:spcBef>
              <a:spcAft>
                <a:spcPts val="0"/>
              </a:spcAft>
              <a:buClr>
                <a:schemeClr val="dk1"/>
              </a:buClr>
              <a:buSzPts val="852"/>
              <a:buFont typeface="Arial"/>
              <a:buNone/>
            </a:pPr>
            <a:r>
              <a:rPr lang="en-US" sz="1595" b="1" u="sng"/>
              <a:t>Platform Event-triggered Flows</a:t>
            </a:r>
            <a:endParaRPr sz="1595" b="1" u="sng"/>
          </a:p>
          <a:p>
            <a:pPr marL="0" lvl="0" indent="0" algn="l" rtl="0">
              <a:lnSpc>
                <a:spcPct val="80000"/>
              </a:lnSpc>
              <a:spcBef>
                <a:spcPts val="1000"/>
              </a:spcBef>
              <a:spcAft>
                <a:spcPts val="0"/>
              </a:spcAft>
              <a:buSzPts val="852"/>
              <a:buNone/>
            </a:pPr>
            <a:r>
              <a:rPr lang="en-US" sz="1595"/>
              <a:t>These Salesforce flows run in the background when a platform event message is received.</a:t>
            </a:r>
            <a:endParaRPr sz="1595"/>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938"/>
        <p:cNvGrpSpPr/>
        <p:nvPr/>
      </p:nvGrpSpPr>
      <p:grpSpPr>
        <a:xfrm>
          <a:off x="0" y="0"/>
          <a:ext cx="0" cy="0"/>
          <a:chOff x="0" y="0"/>
          <a:chExt cx="0" cy="0"/>
        </a:xfrm>
      </p:grpSpPr>
      <p:sp>
        <p:nvSpPr>
          <p:cNvPr id="939" name="Google Shape;939;g27f15c6d741_0_3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Time to create some flows</a:t>
            </a:r>
            <a:endParaRPr/>
          </a:p>
          <a:p>
            <a:pPr marL="0" lvl="0" indent="0" algn="l" rtl="0">
              <a:spcBef>
                <a:spcPts val="0"/>
              </a:spcBef>
              <a:spcAft>
                <a:spcPts val="0"/>
              </a:spcAft>
              <a:buNone/>
            </a:pPr>
            <a:endParaRPr/>
          </a:p>
        </p:txBody>
      </p:sp>
      <p:sp>
        <p:nvSpPr>
          <p:cNvPr id="940" name="Google Shape;940;g27f15c6d741_0_3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a:t>I do have a separate course related to flows. Name of the course is " Salesforce Lightning Flow Builder Complete Course"</a:t>
            </a:r>
            <a:endParaRPr/>
          </a:p>
          <a:p>
            <a:pPr marL="457200" lvl="0" indent="-320040" algn="l" rtl="0">
              <a:spcBef>
                <a:spcPts val="1000"/>
              </a:spcBef>
              <a:spcAft>
                <a:spcPts val="0"/>
              </a:spcAft>
              <a:buSzPts val="1440"/>
              <a:buChar char="►"/>
            </a:pPr>
            <a:r>
              <a:rPr lang="en-US"/>
              <a:t>Whenever a case status is updated to closed, you want to create a chatter post.</a:t>
            </a:r>
            <a:endParaRPr/>
          </a:p>
          <a:p>
            <a:pPr marL="457200" lvl="0" indent="-320040" algn="l" rtl="0">
              <a:spcBef>
                <a:spcPts val="0"/>
              </a:spcBef>
              <a:spcAft>
                <a:spcPts val="0"/>
              </a:spcAft>
              <a:buSzPts val="1440"/>
              <a:buChar char="►"/>
            </a:pPr>
            <a:r>
              <a:rPr lang="en-US"/>
              <a:t>Ask the user for his survey and store that information in a custom object in salesforce.</a:t>
            </a:r>
            <a:endParaRPr/>
          </a:p>
          <a:p>
            <a:pPr marL="457200" lvl="0" indent="-320040" algn="l" rtl="0">
              <a:spcBef>
                <a:spcPts val="0"/>
              </a:spcBef>
              <a:spcAft>
                <a:spcPts val="0"/>
              </a:spcAft>
              <a:buSzPts val="1440"/>
              <a:buChar char="►"/>
            </a:pPr>
            <a:r>
              <a:rPr lang="en-US"/>
              <a:t>Whenever an opportunity is closed won, you want to send an email to opportunity owner.</a:t>
            </a:r>
            <a:endParaRPr/>
          </a:p>
          <a:p>
            <a:pPr marL="0" lvl="0" indent="0" algn="l" rtl="0">
              <a:spcBef>
                <a:spcPts val="1000"/>
              </a:spcBef>
              <a:spcAft>
                <a:spcPts val="0"/>
              </a:spcAft>
              <a:buNone/>
            </a:pP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g27f15c6d741_0_4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Scheduled Triggered Flows</a:t>
            </a:r>
            <a:endParaRPr/>
          </a:p>
          <a:p>
            <a:pPr marL="0" lvl="0" indent="0" algn="l" rtl="0">
              <a:spcBef>
                <a:spcPts val="0"/>
              </a:spcBef>
              <a:spcAft>
                <a:spcPts val="0"/>
              </a:spcAft>
              <a:buNone/>
            </a:pPr>
            <a:endParaRPr/>
          </a:p>
        </p:txBody>
      </p:sp>
      <p:sp>
        <p:nvSpPr>
          <p:cNvPr id="946" name="Google Shape;946;g27f15c6d741_0_4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With schedule-triggered Flows, you can potentially avoid using Apex Schedule Jobs using Batch Apex. Now you have the option of meeting repetitive business requirements without using the development capabilities of the platform. For example, sending birthday greetings every morning to customers who have their birthdays on that day, or closing Cases every night that are in a specific status after a certain number of days has passed.</a:t>
            </a:r>
            <a:endParaRPr/>
          </a:p>
          <a:p>
            <a:pPr marL="0" lvl="0" indent="0" algn="l" rtl="0">
              <a:spcBef>
                <a:spcPts val="1000"/>
              </a:spcBef>
              <a:spcAft>
                <a:spcPts val="0"/>
              </a:spcAft>
              <a:buNone/>
            </a:pPr>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g27f15c6d741_0_4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Flow Requirement</a:t>
            </a:r>
            <a:endParaRPr/>
          </a:p>
          <a:p>
            <a:pPr marL="0" lvl="0" indent="0" algn="l" rtl="0">
              <a:spcBef>
                <a:spcPts val="0"/>
              </a:spcBef>
              <a:spcAft>
                <a:spcPts val="0"/>
              </a:spcAft>
              <a:buNone/>
            </a:pPr>
            <a:endParaRPr/>
          </a:p>
        </p:txBody>
      </p:sp>
      <p:sp>
        <p:nvSpPr>
          <p:cNvPr id="952" name="Google Shape;952;g27f15c6d741_0_4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Create a scheduled triggered flow which updates the priority of case to high for all the cases which are in new status.</a:t>
            </a:r>
            <a:endParaRPr/>
          </a:p>
          <a:p>
            <a:pPr marL="0" lvl="0" indent="0" algn="l" rtl="0">
              <a:spcBef>
                <a:spcPts val="1000"/>
              </a:spcBef>
              <a:spcAft>
                <a:spcPts val="0"/>
              </a:spcAft>
              <a:buNone/>
            </a:pPr>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sp>
        <p:nvSpPr>
          <p:cNvPr id="957" name="Google Shape;957;g27f683b8c3a_0_1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Platform Event Triggered Flow</a:t>
            </a:r>
            <a:endParaRPr/>
          </a:p>
          <a:p>
            <a:pPr marL="0" lvl="0" indent="0" algn="l" rtl="0">
              <a:spcBef>
                <a:spcPts val="0"/>
              </a:spcBef>
              <a:spcAft>
                <a:spcPts val="0"/>
              </a:spcAft>
              <a:buNone/>
            </a:pPr>
            <a:endParaRPr/>
          </a:p>
        </p:txBody>
      </p:sp>
      <p:sp>
        <p:nvSpPr>
          <p:cNvPr id="958" name="Google Shape;958;g27f683b8c3a_0_1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With platform event-triggered flows, you can do all your automation in one place. Users can trigger a Flow when a platform event message is received.</a:t>
            </a:r>
            <a:endParaRPr/>
          </a:p>
          <a:p>
            <a:pPr marL="0" lvl="0" indent="0" algn="l" rtl="0">
              <a:spcBef>
                <a:spcPts val="1000"/>
              </a:spcBef>
              <a:spcAft>
                <a:spcPts val="0"/>
              </a:spcAft>
              <a:buClr>
                <a:schemeClr val="dk1"/>
              </a:buClr>
              <a:buSzPts val="1100"/>
              <a:buFont typeface="Arial"/>
              <a:buNone/>
            </a:pPr>
            <a:r>
              <a:rPr lang="en-US" b="1"/>
              <a:t>What is Platform Event?</a:t>
            </a:r>
            <a:endParaRPr/>
          </a:p>
          <a:p>
            <a:pPr marL="457200" lvl="0" indent="-320040" algn="l" rtl="0">
              <a:spcBef>
                <a:spcPts val="1000"/>
              </a:spcBef>
              <a:spcAft>
                <a:spcPts val="0"/>
              </a:spcAft>
              <a:buSzPts val="1440"/>
              <a:buChar char="►"/>
            </a:pPr>
            <a:r>
              <a:rPr lang="en-US"/>
              <a:t>Platform Event is based on Event-Driven Architecture which enable apps to communicate inside and outside of Salesforce. Platform events are based on the publish/subscribe model and work directly with a message bus which handles the queue of incoming events and processes listening for them. This is built in real time integration patterns in the Salesforce Platform which helps to reduce point-to-point integration.</a:t>
            </a:r>
            <a:endParaRPr/>
          </a:p>
          <a:p>
            <a:pPr marL="0" lvl="0" indent="0" algn="l" rtl="0">
              <a:spcBef>
                <a:spcPts val="100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Custom fields 	</a:t>
            </a:r>
            <a:endParaRPr/>
          </a:p>
        </p:txBody>
      </p:sp>
      <p:sp>
        <p:nvSpPr>
          <p:cNvPr id="221" name="Google Shape;221;p13"/>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fontScale="92500" lnSpcReduction="10000"/>
          </a:bodyPr>
          <a:lstStyle/>
          <a:p>
            <a:pPr marL="342900" lvl="0" indent="-342900" algn="l" rtl="0">
              <a:spcBef>
                <a:spcPts val="0"/>
              </a:spcBef>
              <a:spcAft>
                <a:spcPts val="0"/>
              </a:spcAft>
              <a:buSzPct val="80000"/>
              <a:buChar char="►"/>
            </a:pPr>
            <a:r>
              <a:rPr lang="en-US" sz="2800"/>
              <a:t>Custom fields are unique to your business needs and not only can they be added and amended, but also deleted. </a:t>
            </a:r>
            <a:endParaRPr/>
          </a:p>
          <a:p>
            <a:pPr marL="342900" lvl="0" indent="-342900" algn="l" rtl="0">
              <a:spcBef>
                <a:spcPts val="1000"/>
              </a:spcBef>
              <a:spcAft>
                <a:spcPts val="0"/>
              </a:spcAft>
              <a:buSzPct val="80000"/>
              <a:buChar char="►"/>
            </a:pPr>
            <a:r>
              <a:rPr lang="en-US" sz="2800"/>
              <a:t>Creating custom fields allows you to store the information that is necessary for your organization. </a:t>
            </a:r>
            <a:endParaRPr/>
          </a:p>
          <a:p>
            <a:pPr marL="342900" lvl="0" indent="-342900" algn="l" rtl="0">
              <a:spcBef>
                <a:spcPts val="1000"/>
              </a:spcBef>
              <a:spcAft>
                <a:spcPts val="0"/>
              </a:spcAft>
              <a:buSzPct val="80000"/>
              <a:buChar char="►"/>
            </a:pPr>
            <a:r>
              <a:rPr lang="en-US" sz="2800"/>
              <a:t>Both standard and custom fields can be customized to include custom help text, which helps users understand how to use the fields. Custom fields are usually identified by a __c suffix. </a:t>
            </a:r>
            <a:endParaRPr/>
          </a:p>
          <a:p>
            <a:pPr marL="0" lvl="0" indent="0" algn="l" rtl="0">
              <a:spcBef>
                <a:spcPts val="1000"/>
              </a:spcBef>
              <a:spcAft>
                <a:spcPts val="0"/>
              </a:spcAft>
              <a:buSzPct val="80000"/>
              <a:buNone/>
            </a:pPr>
            <a:endParaRPr sz="2800"/>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g27f683b8c3a_0_1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ct val="30555"/>
              <a:buFont typeface="Arial"/>
              <a:buNone/>
            </a:pPr>
            <a:r>
              <a:rPr lang="en-US"/>
              <a:t>Platform Event Triggered Flow</a:t>
            </a:r>
            <a:endParaRPr/>
          </a:p>
          <a:p>
            <a:pPr marL="0" lvl="0" indent="0" algn="l" rtl="0">
              <a:spcBef>
                <a:spcPts val="0"/>
              </a:spcBef>
              <a:spcAft>
                <a:spcPts val="0"/>
              </a:spcAft>
              <a:buClr>
                <a:schemeClr val="dk1"/>
              </a:buClr>
              <a:buSzPct val="30555"/>
              <a:buFont typeface="Arial"/>
              <a:buNone/>
            </a:pPr>
            <a:endParaRPr/>
          </a:p>
          <a:p>
            <a:pPr marL="0" lvl="0" indent="0" algn="l" rtl="0">
              <a:spcBef>
                <a:spcPts val="0"/>
              </a:spcBef>
              <a:spcAft>
                <a:spcPts val="0"/>
              </a:spcAft>
              <a:buNone/>
            </a:pPr>
            <a:endParaRPr/>
          </a:p>
        </p:txBody>
      </p:sp>
      <p:sp>
        <p:nvSpPr>
          <p:cNvPr id="964" name="Google Shape;964;g27f683b8c3a_0_1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968"/>
        <p:cNvGrpSpPr/>
        <p:nvPr/>
      </p:nvGrpSpPr>
      <p:grpSpPr>
        <a:xfrm>
          <a:off x="0" y="0"/>
          <a:ext cx="0" cy="0"/>
          <a:chOff x="0" y="0"/>
          <a:chExt cx="0" cy="0"/>
        </a:xfrm>
      </p:grpSpPr>
      <p:sp>
        <p:nvSpPr>
          <p:cNvPr id="969" name="Google Shape;969;g27f683b8c3a_0_2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Auto-launched flows</a:t>
            </a:r>
            <a:endParaRPr/>
          </a:p>
          <a:p>
            <a:pPr marL="0" lvl="0" indent="0" algn="l" rtl="0">
              <a:spcBef>
                <a:spcPts val="0"/>
              </a:spcBef>
              <a:spcAft>
                <a:spcPts val="0"/>
              </a:spcAft>
              <a:buNone/>
            </a:pPr>
            <a:endParaRPr/>
          </a:p>
        </p:txBody>
      </p:sp>
      <p:sp>
        <p:nvSpPr>
          <p:cNvPr id="970" name="Google Shape;970;g27f683b8c3a_0_2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b="1"/>
              <a:t>Auto launched</a:t>
            </a:r>
            <a:r>
              <a:rPr lang="en-US"/>
              <a:t> Flow is leveraged to automate complex business processes without writing code. It can be auto launched from Apex class or Process Builder when a record is changed while inserting, updating, or deleting.</a:t>
            </a:r>
            <a:endParaRPr/>
          </a:p>
          <a:p>
            <a:pPr marL="457200" lvl="0" indent="-320040" algn="l" rtl="0">
              <a:spcBef>
                <a:spcPts val="0"/>
              </a:spcBef>
              <a:spcAft>
                <a:spcPts val="0"/>
              </a:spcAft>
              <a:buSzPts val="1440"/>
              <a:buChar char="►"/>
            </a:pPr>
            <a:r>
              <a:rPr lang="en-US"/>
              <a:t>This flow type doesn't require any user interaction to start. They won't include steps, screens, choices, or dynamic choices in the flow.</a:t>
            </a:r>
            <a:endParaRPr/>
          </a:p>
          <a:p>
            <a:pPr marL="457200" lvl="0" indent="-320040" algn="l" rtl="0">
              <a:spcBef>
                <a:spcPts val="0"/>
              </a:spcBef>
              <a:spcAft>
                <a:spcPts val="0"/>
              </a:spcAft>
              <a:buSzPts val="1440"/>
              <a:buChar char="►"/>
            </a:pPr>
            <a:r>
              <a:rPr lang="en-US"/>
              <a:t>Auto launched Flows can be launched when invoked by Apex classes, process builders, or REST API. These flows are launched automatically based on specific events or conditions.</a:t>
            </a:r>
            <a:endParaRPr/>
          </a:p>
          <a:p>
            <a:pPr marL="457200" lvl="0" indent="-320040" algn="l" rtl="0">
              <a:spcBef>
                <a:spcPts val="0"/>
              </a:spcBef>
              <a:spcAft>
                <a:spcPts val="0"/>
              </a:spcAft>
              <a:buSzPts val="1440"/>
              <a:buChar char="►"/>
            </a:pPr>
            <a:r>
              <a:rPr lang="en-US"/>
              <a:t>Auto launched flows provide abstraction, as you can define the complex processes to be carried out in the background without a user knowing the details.</a:t>
            </a:r>
            <a:endParaRPr/>
          </a:p>
          <a:p>
            <a:pPr marL="0" lvl="0" indent="0" algn="l" rtl="0">
              <a:spcBef>
                <a:spcPts val="1000"/>
              </a:spcBef>
              <a:spcAft>
                <a:spcPts val="0"/>
              </a:spcAft>
              <a:buNone/>
            </a:pPr>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974"/>
        <p:cNvGrpSpPr/>
        <p:nvPr/>
      </p:nvGrpSpPr>
      <p:grpSpPr>
        <a:xfrm>
          <a:off x="0" y="0"/>
          <a:ext cx="0" cy="0"/>
          <a:chOff x="0" y="0"/>
          <a:chExt cx="0" cy="0"/>
        </a:xfrm>
      </p:grpSpPr>
      <p:sp>
        <p:nvSpPr>
          <p:cNvPr id="975" name="Google Shape;975;g27f683b8c3a_0_2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Business Scenario</a:t>
            </a:r>
            <a:endParaRPr/>
          </a:p>
          <a:p>
            <a:pPr marL="0" lvl="0" indent="0" algn="l" rtl="0">
              <a:spcBef>
                <a:spcPts val="0"/>
              </a:spcBef>
              <a:spcAft>
                <a:spcPts val="0"/>
              </a:spcAft>
              <a:buNone/>
            </a:pPr>
            <a:endParaRPr/>
          </a:p>
        </p:txBody>
      </p:sp>
      <p:sp>
        <p:nvSpPr>
          <p:cNvPr id="976" name="Google Shape;976;g27f683b8c3a_0_2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For instance, Marvel Industries plans to focus on improving their customer experience and wants to ensure whenever the new Opportunity arises with the type as a New Customer.</a:t>
            </a:r>
            <a:endParaRPr/>
          </a:p>
          <a:p>
            <a:pPr marL="457200" lvl="0" indent="-320040" algn="l" rtl="0">
              <a:spcBef>
                <a:spcPts val="1000"/>
              </a:spcBef>
              <a:spcAft>
                <a:spcPts val="0"/>
              </a:spcAft>
              <a:buSzPts val="1440"/>
              <a:buChar char="►"/>
            </a:pPr>
            <a:r>
              <a:rPr lang="en-US"/>
              <a:t>Firstly, the Opportunity should be changed to the Qualification stage so that the VP of sales can better understand the sales process. </a:t>
            </a:r>
            <a:endParaRPr/>
          </a:p>
          <a:p>
            <a:pPr marL="457200" lvl="0" indent="-320040" algn="l" rtl="0">
              <a:spcBef>
                <a:spcPts val="0"/>
              </a:spcBef>
              <a:spcAft>
                <a:spcPts val="0"/>
              </a:spcAft>
              <a:buSzPts val="1440"/>
              <a:buChar char="►"/>
            </a:pPr>
            <a:r>
              <a:rPr lang="en-US"/>
              <a:t>Secondly, the task should be created for the Sales Rep who owns the Opportunity to call the customer and get more details.</a:t>
            </a:r>
            <a:endParaRPr/>
          </a:p>
          <a:p>
            <a:pPr marL="457200" lvl="0" indent="-320040" algn="l" rtl="0">
              <a:spcBef>
                <a:spcPts val="0"/>
              </a:spcBef>
              <a:spcAft>
                <a:spcPts val="0"/>
              </a:spcAft>
              <a:buSzPts val="1440"/>
              <a:buChar char="►"/>
            </a:pPr>
            <a:r>
              <a:rPr lang="en-US"/>
              <a:t>Finally, a Welcome email should be sent to the customer notifying them about a call that has been scheduled with the sales representative.</a:t>
            </a:r>
            <a:endParaRPr/>
          </a:p>
          <a:p>
            <a:pPr marL="0" lvl="0" indent="0" algn="l" rtl="0">
              <a:spcBef>
                <a:spcPts val="1000"/>
              </a:spcBef>
              <a:spcAft>
                <a:spcPts val="0"/>
              </a:spcAft>
              <a:buNone/>
            </a:pPr>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sp>
        <p:nvSpPr>
          <p:cNvPr id="981" name="Google Shape;981;g27f683b8c3a_0_3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Create an Auto-launched flow</a:t>
            </a:r>
            <a:endParaRPr/>
          </a:p>
          <a:p>
            <a:pPr marL="0" lvl="0" indent="0" algn="l" rtl="0">
              <a:spcBef>
                <a:spcPts val="0"/>
              </a:spcBef>
              <a:spcAft>
                <a:spcPts val="0"/>
              </a:spcAft>
              <a:buNone/>
            </a:pPr>
            <a:endParaRPr/>
          </a:p>
        </p:txBody>
      </p:sp>
      <p:sp>
        <p:nvSpPr>
          <p:cNvPr id="982" name="Google Shape;982;g27f683b8c3a_0_3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a:t>We are getting the value of Opportunity Stage name based on the opportunity id that we are passing from the apex code.</a:t>
            </a:r>
            <a:endParaRPr/>
          </a:p>
          <a:p>
            <a:pPr marL="0" lvl="0" indent="0" algn="l" rtl="0">
              <a:spcBef>
                <a:spcPts val="1000"/>
              </a:spcBef>
              <a:spcAft>
                <a:spcPts val="0"/>
              </a:spcAft>
              <a:buNone/>
            </a:pPr>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g27f683b8c3a_0_3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Top 4 Salesforce standard</a:t>
            </a:r>
            <a:endParaRPr/>
          </a:p>
          <a:p>
            <a:pPr marL="0" lvl="0" indent="0" algn="l" rtl="0">
              <a:spcBef>
                <a:spcPts val="0"/>
              </a:spcBef>
              <a:spcAft>
                <a:spcPts val="0"/>
              </a:spcAft>
              <a:buNone/>
            </a:pPr>
            <a:r>
              <a:rPr lang="en-US"/>
              <a:t>objects:Lead</a:t>
            </a:r>
            <a:endParaRPr/>
          </a:p>
        </p:txBody>
      </p:sp>
      <p:sp>
        <p:nvSpPr>
          <p:cNvPr id="988" name="Google Shape;988;g27f683b8c3a_0_3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None/>
            </a:pPr>
            <a:r>
              <a:rPr lang="en-US"/>
              <a:t>Lead object is used to store information about a person interested in the product or service we are delivering. In business terms, leads are the people who are your potential customers.</a:t>
            </a:r>
            <a:endParaRPr/>
          </a:p>
          <a:p>
            <a:pPr marL="457200" lvl="0" indent="-320040" algn="l" rtl="0">
              <a:spcBef>
                <a:spcPts val="1000"/>
              </a:spcBef>
              <a:spcAft>
                <a:spcPts val="0"/>
              </a:spcAft>
              <a:buSzPts val="1440"/>
              <a:buChar char="►"/>
            </a:pPr>
            <a:r>
              <a:rPr lang="en-US"/>
              <a:t>It contains some information about a company and the information of a person working in that company. Hence Lead in Salesforce can be considered as a business card.</a:t>
            </a:r>
            <a:endParaRPr/>
          </a:p>
          <a:p>
            <a:pPr marL="457200" lvl="0" indent="-320040" algn="l" rtl="0">
              <a:spcBef>
                <a:spcPts val="0"/>
              </a:spcBef>
              <a:spcAft>
                <a:spcPts val="0"/>
              </a:spcAft>
              <a:buSzPts val="1440"/>
              <a:buChar char="►"/>
            </a:pPr>
            <a:r>
              <a:rPr lang="en-US"/>
              <a:t>Lead conversion means qualifying a lead for the sales process.</a:t>
            </a:r>
            <a:endParaRPr/>
          </a:p>
          <a:p>
            <a:pPr marL="457200" lvl="0" indent="-320040" algn="l" rtl="0">
              <a:spcBef>
                <a:spcPts val="0"/>
              </a:spcBef>
              <a:spcAft>
                <a:spcPts val="0"/>
              </a:spcAft>
              <a:buSzPts val="1440"/>
              <a:buChar char="►"/>
            </a:pPr>
            <a:r>
              <a:rPr lang="en-US"/>
              <a:t>Lead management is a process that allows us to measure and monitor lead conversion.</a:t>
            </a:r>
            <a:endParaRPr/>
          </a:p>
          <a:p>
            <a:pPr marL="457200" lvl="0" indent="-320040" algn="l" rtl="0">
              <a:spcBef>
                <a:spcPts val="0"/>
              </a:spcBef>
              <a:spcAft>
                <a:spcPts val="0"/>
              </a:spcAft>
              <a:buSzPts val="1440"/>
              <a:buChar char="►"/>
            </a:pPr>
            <a:r>
              <a:rPr lang="en-US"/>
              <a:t>Sales reps get instant access to the latest prospects and ensure that leads are never dropped.</a:t>
            </a:r>
            <a:endParaRPr/>
          </a:p>
          <a:p>
            <a:pPr marL="0" lvl="0" indent="0" algn="l" rtl="0">
              <a:spcBef>
                <a:spcPts val="1000"/>
              </a:spcBef>
              <a:spcAft>
                <a:spcPts val="0"/>
              </a:spcAft>
              <a:buNone/>
            </a:pPr>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992"/>
        <p:cNvGrpSpPr/>
        <p:nvPr/>
      </p:nvGrpSpPr>
      <p:grpSpPr>
        <a:xfrm>
          <a:off x="0" y="0"/>
          <a:ext cx="0" cy="0"/>
          <a:chOff x="0" y="0"/>
          <a:chExt cx="0" cy="0"/>
        </a:xfrm>
      </p:grpSpPr>
      <p:sp>
        <p:nvSpPr>
          <p:cNvPr id="993" name="Google Shape;993;g27f683b8c3a_0_4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Important fields of Lead object</a:t>
            </a:r>
            <a:endParaRPr/>
          </a:p>
        </p:txBody>
      </p:sp>
      <p:sp>
        <p:nvSpPr>
          <p:cNvPr id="994" name="Google Shape;994;g27f683b8c3a_0_4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b="1" u="sng"/>
              <a:t>Company:</a:t>
            </a:r>
            <a:endParaRPr b="1" u="sng"/>
          </a:p>
          <a:p>
            <a:pPr marL="0" lvl="0" indent="0" algn="l" rtl="0">
              <a:spcBef>
                <a:spcPts val="1000"/>
              </a:spcBef>
              <a:spcAft>
                <a:spcPts val="0"/>
              </a:spcAft>
              <a:buNone/>
            </a:pPr>
            <a:r>
              <a:rPr lang="en-US"/>
              <a:t>Name of the company with which the lead is affiliated.</a:t>
            </a:r>
            <a:endParaRPr/>
          </a:p>
          <a:p>
            <a:pPr marL="457200" lvl="0" indent="-320040" algn="l" rtl="0">
              <a:spcBef>
                <a:spcPts val="1000"/>
              </a:spcBef>
              <a:spcAft>
                <a:spcPts val="0"/>
              </a:spcAft>
              <a:buSzPts val="1440"/>
              <a:buChar char="►"/>
            </a:pPr>
            <a:r>
              <a:rPr lang="en-US" b="1" u="sng"/>
              <a:t>Title:</a:t>
            </a:r>
            <a:endParaRPr b="1" u="sng"/>
          </a:p>
          <a:p>
            <a:pPr marL="0" lvl="0" indent="0" algn="l" rtl="0">
              <a:spcBef>
                <a:spcPts val="1000"/>
              </a:spcBef>
              <a:spcAft>
                <a:spcPts val="0"/>
              </a:spcAft>
              <a:buNone/>
            </a:pPr>
            <a:r>
              <a:rPr lang="en-US"/>
              <a:t>Position of lead within his/her own company.</a:t>
            </a:r>
            <a:r>
              <a:rPr lang="en-US" b="1"/>
              <a:t> </a:t>
            </a:r>
            <a:endParaRPr b="1"/>
          </a:p>
          <a:p>
            <a:pPr marL="457200" lvl="0" indent="-320040" algn="l" rtl="0">
              <a:spcBef>
                <a:spcPts val="1000"/>
              </a:spcBef>
              <a:spcAft>
                <a:spcPts val="0"/>
              </a:spcAft>
              <a:buSzPts val="1440"/>
              <a:buChar char="►"/>
            </a:pPr>
            <a:r>
              <a:rPr lang="en-US" b="1" u="sng"/>
              <a:t>Lead Status:</a:t>
            </a:r>
            <a:endParaRPr b="1" u="sng"/>
          </a:p>
          <a:p>
            <a:pPr marL="0" lvl="0" indent="0" algn="l" rtl="0">
              <a:spcBef>
                <a:spcPts val="1000"/>
              </a:spcBef>
              <a:spcAft>
                <a:spcPts val="0"/>
              </a:spcAft>
              <a:buClr>
                <a:schemeClr val="dk1"/>
              </a:buClr>
              <a:buSzPts val="1100"/>
              <a:buFont typeface="Arial"/>
              <a:buNone/>
            </a:pPr>
            <a:r>
              <a:rPr lang="en-US"/>
              <a:t>This field specifies the status on which the lead is. For example, Open, Contacted, Working, Closed-Converted, or Closes-Not Converted."</a:t>
            </a:r>
            <a:endParaRPr/>
          </a:p>
          <a:p>
            <a:pPr marL="457200" lvl="0" indent="-320040" algn="l" rtl="0">
              <a:spcBef>
                <a:spcPts val="1000"/>
              </a:spcBef>
              <a:spcAft>
                <a:spcPts val="0"/>
              </a:spcAft>
              <a:buSzPts val="1440"/>
              <a:buChar char="►"/>
            </a:pPr>
            <a:r>
              <a:rPr lang="en-US" b="1" u="sng"/>
              <a:t>Lead Source:</a:t>
            </a:r>
            <a:endParaRPr b="1" u="sng"/>
          </a:p>
          <a:p>
            <a:pPr marL="0" lvl="0" indent="0" algn="l" rtl="0">
              <a:spcBef>
                <a:spcPts val="1000"/>
              </a:spcBef>
              <a:spcAft>
                <a:spcPts val="0"/>
              </a:spcAft>
              <a:buClr>
                <a:schemeClr val="dk1"/>
              </a:buClr>
              <a:buSzPts val="1100"/>
              <a:buFont typeface="Arial"/>
              <a:buNone/>
            </a:pPr>
            <a:r>
              <a:rPr lang="en-US"/>
              <a:t>This field specifies the source from which the lead is captured. It can be anything like Web, Purchased List, and Partner Referrals etc.</a:t>
            </a:r>
            <a:endParaRPr/>
          </a:p>
          <a:p>
            <a:pPr marL="0" lvl="0" indent="0" algn="l" rtl="0">
              <a:spcBef>
                <a:spcPts val="1000"/>
              </a:spcBef>
              <a:spcAft>
                <a:spcPts val="0"/>
              </a:spcAft>
              <a:buNone/>
            </a:pPr>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g27f683b8c3a_0_4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Related Lists of Lead:</a:t>
            </a:r>
            <a:endParaRPr/>
          </a:p>
          <a:p>
            <a:pPr marL="0" lvl="0" indent="0" algn="l" rtl="0">
              <a:spcBef>
                <a:spcPts val="0"/>
              </a:spcBef>
              <a:spcAft>
                <a:spcPts val="0"/>
              </a:spcAft>
              <a:buNone/>
            </a:pPr>
            <a:endParaRPr/>
          </a:p>
        </p:txBody>
      </p:sp>
      <p:sp>
        <p:nvSpPr>
          <p:cNvPr id="1000" name="Google Shape;1000;g27f683b8c3a_0_4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b="1"/>
              <a:t>Campaign History</a:t>
            </a:r>
            <a:endParaRPr b="1"/>
          </a:p>
          <a:p>
            <a:pPr marL="457200" lvl="0" indent="-320040" algn="l" rtl="0">
              <a:spcBef>
                <a:spcPts val="1000"/>
              </a:spcBef>
              <a:spcAft>
                <a:spcPts val="0"/>
              </a:spcAft>
              <a:buSzPts val="1440"/>
              <a:buChar char="►"/>
            </a:pPr>
            <a:r>
              <a:rPr lang="en-US"/>
              <a:t>Campaign &amp; Leads are related through a junction object i.e. Campaign Member.</a:t>
            </a:r>
            <a:endParaRPr/>
          </a:p>
          <a:p>
            <a:pPr marL="457200" lvl="0" indent="-320040" algn="l" rtl="0">
              <a:spcBef>
                <a:spcPts val="0"/>
              </a:spcBef>
              <a:spcAft>
                <a:spcPts val="0"/>
              </a:spcAft>
              <a:buSzPts val="1440"/>
              <a:buChar char="►"/>
            </a:pPr>
            <a:r>
              <a:rPr lang="en-US"/>
              <a:t>Campaign History related list describes that in which campaign this particular lead has been added as a member and also it's status for that campaign. When we initially create a lead record and add the campaign through a lookup dialog then also it is added to campaign history, not as a field.</a:t>
            </a:r>
            <a:endParaRPr/>
          </a:p>
          <a:p>
            <a:pPr marL="0" lvl="0" indent="0" algn="l" rtl="0">
              <a:spcBef>
                <a:spcPts val="1000"/>
              </a:spcBef>
              <a:spcAft>
                <a:spcPts val="0"/>
              </a:spcAft>
              <a:buNone/>
            </a:pPr>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sp>
        <p:nvSpPr>
          <p:cNvPr id="1005" name="Google Shape;1005;g27f683b8c3a_0_5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Web to Lead</a:t>
            </a:r>
            <a:endParaRPr/>
          </a:p>
          <a:p>
            <a:pPr marL="0" lvl="0" indent="0" algn="l" rtl="0">
              <a:spcBef>
                <a:spcPts val="0"/>
              </a:spcBef>
              <a:spcAft>
                <a:spcPts val="0"/>
              </a:spcAft>
              <a:buNone/>
            </a:pPr>
            <a:endParaRPr/>
          </a:p>
        </p:txBody>
      </p:sp>
      <p:sp>
        <p:nvSpPr>
          <p:cNvPr id="1006" name="Google Shape;1006;g27f683b8c3a_0_5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lnSpcReduction="10000"/>
          </a:bodyPr>
          <a:lstStyle/>
          <a:p>
            <a:pPr marL="457200" lvl="0" indent="-320040" algn="l" rtl="0">
              <a:spcBef>
                <a:spcPts val="1000"/>
              </a:spcBef>
              <a:spcAft>
                <a:spcPts val="0"/>
              </a:spcAft>
              <a:buSzPts val="1440"/>
              <a:buChar char="►"/>
            </a:pPr>
            <a:r>
              <a:rPr lang="en-US"/>
              <a:t>The process of capturing leads from a website is called Web-to-Lead. It allows organizations to generate a web form that they can add in their company's website using which people can register themselves as a lead and show their interest in your product, the entries in that webform when submitted, creates a lead record within Salesforce.com.</a:t>
            </a:r>
            <a:endParaRPr/>
          </a:p>
          <a:p>
            <a:pPr marL="457200" lvl="0" indent="-320040" algn="l" rtl="0">
              <a:spcBef>
                <a:spcPts val="0"/>
              </a:spcBef>
              <a:spcAft>
                <a:spcPts val="0"/>
              </a:spcAft>
              <a:buSzPts val="1440"/>
              <a:buChar char="►"/>
            </a:pPr>
            <a:r>
              <a:rPr lang="en-US"/>
              <a:t>To allow the leads to be submitted through the web we need to enable web-to-lead then we need to create a web form. While generating the web form we can specify the fields we would like to capture from leads.</a:t>
            </a:r>
            <a:endParaRPr/>
          </a:p>
          <a:p>
            <a:pPr marL="457200" lvl="0" indent="-320040" algn="l" rtl="0">
              <a:spcBef>
                <a:spcPts val="0"/>
              </a:spcBef>
              <a:spcAft>
                <a:spcPts val="0"/>
              </a:spcAft>
              <a:buSzPts val="1440"/>
              <a:buChar char="►"/>
            </a:pPr>
            <a:r>
              <a:rPr lang="en-US"/>
              <a:t>In web-to-lead form fields like Name and email should always be set explicitly. It asks for the return URL also where the page will be redirected when the lead will be submitted through the web form. Web- to-Lead is limited to receiving 5000 leads per day.</a:t>
            </a:r>
            <a:endParaRPr/>
          </a:p>
          <a:p>
            <a:pPr marL="457200" lvl="0" indent="-320040" algn="l" rtl="0">
              <a:spcBef>
                <a:spcPts val="0"/>
              </a:spcBef>
              <a:spcAft>
                <a:spcPts val="0"/>
              </a:spcAft>
              <a:buSzPts val="1440"/>
              <a:buChar char="►"/>
            </a:pPr>
            <a:r>
              <a:rPr lang="en-US"/>
              <a:t>Salesforce runs field validation rules before creating records submitted via Web-to-Lead and only creates records that have valid values.</a:t>
            </a:r>
            <a:endParaRPr/>
          </a:p>
          <a:p>
            <a:pPr marL="0" lvl="0" indent="0" algn="l" rtl="0">
              <a:spcBef>
                <a:spcPts val="1000"/>
              </a:spcBef>
              <a:spcAft>
                <a:spcPts val="0"/>
              </a:spcAft>
              <a:buNone/>
            </a:pPr>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g27f683b8c3a_4_1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Web to Lead</a:t>
            </a:r>
            <a:endParaRPr/>
          </a:p>
          <a:p>
            <a:pPr marL="0" lvl="0" indent="0" algn="l" rtl="0">
              <a:spcBef>
                <a:spcPts val="0"/>
              </a:spcBef>
              <a:spcAft>
                <a:spcPts val="0"/>
              </a:spcAft>
              <a:buNone/>
            </a:pPr>
            <a:endParaRPr/>
          </a:p>
        </p:txBody>
      </p:sp>
      <p:sp>
        <p:nvSpPr>
          <p:cNvPr id="1012" name="Google Shape;1012;g27f683b8c3a_4_1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lnSpcReduction="10000"/>
          </a:bodyPr>
          <a:lstStyle/>
          <a:p>
            <a:pPr marL="457200" lvl="0" indent="-320040" algn="l" rtl="0">
              <a:spcBef>
                <a:spcPts val="1000"/>
              </a:spcBef>
              <a:spcAft>
                <a:spcPts val="0"/>
              </a:spcAft>
              <a:buSzPts val="1440"/>
              <a:buChar char="►"/>
            </a:pPr>
            <a:r>
              <a:rPr lang="en-US"/>
              <a:t>The process of capturing leads from a website is called Web-to-Lead. It allows organizations to generate a web form that they can add in their company's website using which people can register themselves as a lead and show their interest in your product, the entries in that webform when submitted, creates a lead record within Salesforce.com.</a:t>
            </a:r>
            <a:endParaRPr/>
          </a:p>
          <a:p>
            <a:pPr marL="457200" lvl="0" indent="-320040" algn="l" rtl="0">
              <a:spcBef>
                <a:spcPts val="0"/>
              </a:spcBef>
              <a:spcAft>
                <a:spcPts val="0"/>
              </a:spcAft>
              <a:buSzPts val="1440"/>
              <a:buChar char="►"/>
            </a:pPr>
            <a:r>
              <a:rPr lang="en-US"/>
              <a:t>To allow the leads to be submitted through the web we need to enable web-to-lead then we need to create a web form. While generating the web form we can specify the fields we would like to capture from leads.</a:t>
            </a:r>
            <a:endParaRPr/>
          </a:p>
          <a:p>
            <a:pPr marL="457200" lvl="0" indent="-320040" algn="l" rtl="0">
              <a:spcBef>
                <a:spcPts val="0"/>
              </a:spcBef>
              <a:spcAft>
                <a:spcPts val="0"/>
              </a:spcAft>
              <a:buSzPts val="1440"/>
              <a:buChar char="►"/>
            </a:pPr>
            <a:r>
              <a:rPr lang="en-US"/>
              <a:t>In web-to-lead form fields like Name and email should always be set explicitly. It asks for the return URL also where the page will be redirected when the lead will be submitted through the web form. Web- to-Lead is limited to receiving 5000 leads per day.</a:t>
            </a:r>
            <a:endParaRPr/>
          </a:p>
          <a:p>
            <a:pPr marL="457200" lvl="0" indent="-320040" algn="l" rtl="0">
              <a:spcBef>
                <a:spcPts val="0"/>
              </a:spcBef>
              <a:spcAft>
                <a:spcPts val="0"/>
              </a:spcAft>
              <a:buSzPts val="1440"/>
              <a:buChar char="►"/>
            </a:pPr>
            <a:r>
              <a:rPr lang="en-US"/>
              <a:t>Salesforce runs field validation rules before creating records submitted via Web-to-Lead and only creates records that have valid values.</a:t>
            </a:r>
            <a:endParaRPr/>
          </a:p>
          <a:p>
            <a:pPr marL="0" lvl="0" indent="0" algn="l" rtl="0">
              <a:spcBef>
                <a:spcPts val="1000"/>
              </a:spcBef>
              <a:spcAft>
                <a:spcPts val="0"/>
              </a:spcAft>
              <a:buNone/>
            </a:pPr>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1016"/>
        <p:cNvGrpSpPr/>
        <p:nvPr/>
      </p:nvGrpSpPr>
      <p:grpSpPr>
        <a:xfrm>
          <a:off x="0" y="0"/>
          <a:ext cx="0" cy="0"/>
          <a:chOff x="0" y="0"/>
          <a:chExt cx="0" cy="0"/>
        </a:xfrm>
      </p:grpSpPr>
      <p:sp>
        <p:nvSpPr>
          <p:cNvPr id="1017" name="Google Shape;1017;g27f683b8c3a_0_5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Lead Assignment rules</a:t>
            </a:r>
            <a:endParaRPr/>
          </a:p>
        </p:txBody>
      </p:sp>
      <p:sp>
        <p:nvSpPr>
          <p:cNvPr id="1018" name="Google Shape;1018;g27f683b8c3a_0_5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Clr>
                <a:schemeClr val="dk1"/>
              </a:buClr>
              <a:buSzPts val="1100"/>
              <a:buFont typeface="Arial"/>
              <a:buNone/>
            </a:pPr>
            <a:r>
              <a:rPr lang="en-US"/>
              <a:t>Salesforce Lead Assignment Rules are used to automatically assign lead records to a particular user or queue based on different conditions. It can contain many rule entries that determine the assignee of a lead.</a:t>
            </a:r>
            <a:endParaRPr/>
          </a:p>
          <a:p>
            <a:pPr marL="0" lvl="0" indent="0" algn="l" rtl="0">
              <a:spcBef>
                <a:spcPts val="1000"/>
              </a:spcBef>
              <a:spcAft>
                <a:spcPts val="0"/>
              </a:spcAft>
              <a:buClr>
                <a:schemeClr val="dk1"/>
              </a:buClr>
              <a:buSzPts val="1100"/>
              <a:buFont typeface="Arial"/>
              <a:buNone/>
            </a:pPr>
            <a:r>
              <a:rPr lang="en-US" b="1" u="sng"/>
              <a:t>Rule entry specifies the:</a:t>
            </a:r>
            <a:endParaRPr b="1" u="sng"/>
          </a:p>
          <a:p>
            <a:pPr marL="457200" lvl="0" indent="-320040" algn="l" rtl="0">
              <a:spcBef>
                <a:spcPts val="1000"/>
              </a:spcBef>
              <a:spcAft>
                <a:spcPts val="0"/>
              </a:spcAft>
              <a:buSzPts val="1440"/>
              <a:buChar char="►"/>
            </a:pPr>
            <a:r>
              <a:rPr lang="en-US"/>
              <a:t>Sort Order which determines the order of evaluation of rule entries. </a:t>
            </a:r>
            <a:endParaRPr/>
          </a:p>
          <a:p>
            <a:pPr marL="457200" lvl="0" indent="-320040" algn="l" rtl="0">
              <a:spcBef>
                <a:spcPts val="0"/>
              </a:spcBef>
              <a:spcAft>
                <a:spcPts val="0"/>
              </a:spcAft>
              <a:buSzPts val="1440"/>
              <a:buChar char="►"/>
            </a:pPr>
            <a:r>
              <a:rPr lang="en-US"/>
              <a:t>Entry criteria which determines that the response will be sent through which rule entry.</a:t>
            </a:r>
            <a:endParaRPr/>
          </a:p>
          <a:p>
            <a:pPr marL="457200" lvl="0" indent="-320040" algn="l" rtl="0">
              <a:spcBef>
                <a:spcPts val="0"/>
              </a:spcBef>
              <a:spcAft>
                <a:spcPts val="0"/>
              </a:spcAft>
              <a:buSzPts val="1440"/>
              <a:buChar char="►"/>
            </a:pPr>
            <a:r>
              <a:rPr lang="en-US"/>
              <a:t>Name of the user/queue to which the record should be assigned.</a:t>
            </a:r>
            <a:endParaRPr/>
          </a:p>
          <a:p>
            <a:pPr marL="457200" lvl="0" indent="-320040" algn="l" rtl="0">
              <a:spcBef>
                <a:spcPts val="0"/>
              </a:spcBef>
              <a:spcAft>
                <a:spcPts val="0"/>
              </a:spcAft>
              <a:buSzPts val="1440"/>
              <a:buChar char="►"/>
            </a:pPr>
            <a:r>
              <a:rPr lang="en-US"/>
              <a:t>Email template which will be used to send the response.</a:t>
            </a:r>
            <a:endParaRPr/>
          </a:p>
          <a:p>
            <a:pPr marL="0" lvl="0" indent="0" algn="l" rtl="0">
              <a:spcBef>
                <a:spcPts val="1000"/>
              </a:spcBef>
              <a:spcAft>
                <a:spcPts val="0"/>
              </a:spcAft>
              <a:buClr>
                <a:schemeClr val="dk1"/>
              </a:buClr>
              <a:buSzPts val="1100"/>
              <a:buFont typeface="Arial"/>
              <a:buNone/>
            </a:pPr>
            <a:r>
              <a:rPr lang="en-US"/>
              <a:t>We can create as many assignment rules as we want but only 1 can be active at a time. "Don't Reassign Owner" determines if the user whose process stack is in use becomes the owner of the rule entity, or if it remains owned by its creator user.</a:t>
            </a:r>
            <a:endParaRPr/>
          </a:p>
          <a:p>
            <a:pPr marL="0" lvl="0" indent="0" algn="l" rtl="0">
              <a:spcBef>
                <a:spcPts val="100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14"/>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Build our Recruiting Application  </a:t>
            </a:r>
            <a:endParaRPr/>
          </a:p>
        </p:txBody>
      </p:sp>
      <p:sp>
        <p:nvSpPr>
          <p:cNvPr id="227" name="Google Shape;227;p14"/>
          <p:cNvSpPr txBox="1">
            <a:spLocks noGrp="1"/>
          </p:cNvSpPr>
          <p:nvPr>
            <p:ph type="body" idx="1"/>
          </p:nvPr>
        </p:nvSpPr>
        <p:spPr>
          <a:xfrm>
            <a:off x="677333" y="1502229"/>
            <a:ext cx="8933197" cy="4539133"/>
          </a:xfrm>
          <a:prstGeom prst="rect">
            <a:avLst/>
          </a:prstGeom>
          <a:noFill/>
          <a:ln>
            <a:noFill/>
          </a:ln>
        </p:spPr>
        <p:txBody>
          <a:bodyPr spcFirstLastPara="1" wrap="square" lIns="91425" tIns="45700" rIns="91425" bIns="45700" anchor="t" anchorCtr="0">
            <a:normAutofit/>
          </a:bodyPr>
          <a:lstStyle/>
          <a:p>
            <a:pPr marL="342900" lvl="0" indent="-251459" algn="l" rtl="0">
              <a:spcBef>
                <a:spcPts val="0"/>
              </a:spcBef>
              <a:spcAft>
                <a:spcPts val="0"/>
              </a:spcAft>
              <a:buSzPts val="1440"/>
              <a:buNone/>
            </a:pPr>
            <a:endParaRPr/>
          </a:p>
        </p:txBody>
      </p:sp>
      <p:sp>
        <p:nvSpPr>
          <p:cNvPr id="228" name="Google Shape;228;p14"/>
          <p:cNvSpPr/>
          <p:nvPr/>
        </p:nvSpPr>
        <p:spPr>
          <a:xfrm>
            <a:off x="1278294" y="1727379"/>
            <a:ext cx="1194318" cy="1172368"/>
          </a:xfrm>
          <a:prstGeom prst="rect">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Trebuchet MS"/>
                <a:ea typeface="Trebuchet MS"/>
                <a:cs typeface="Trebuchet MS"/>
                <a:sym typeface="Trebuchet MS"/>
              </a:rPr>
              <a:t>Position</a:t>
            </a:r>
            <a:endParaRPr/>
          </a:p>
        </p:txBody>
      </p:sp>
      <p:sp>
        <p:nvSpPr>
          <p:cNvPr id="229" name="Google Shape;229;p14"/>
          <p:cNvSpPr/>
          <p:nvPr/>
        </p:nvSpPr>
        <p:spPr>
          <a:xfrm>
            <a:off x="1278294" y="3454919"/>
            <a:ext cx="1194318" cy="867747"/>
          </a:xfrm>
          <a:prstGeom prst="rect">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Trebuchet MS"/>
                <a:ea typeface="Trebuchet MS"/>
                <a:cs typeface="Trebuchet MS"/>
                <a:sym typeface="Trebuchet MS"/>
              </a:rPr>
              <a:t>Job Posting</a:t>
            </a:r>
            <a:endParaRPr/>
          </a:p>
        </p:txBody>
      </p:sp>
      <p:sp>
        <p:nvSpPr>
          <p:cNvPr id="230" name="Google Shape;230;p14"/>
          <p:cNvSpPr/>
          <p:nvPr/>
        </p:nvSpPr>
        <p:spPr>
          <a:xfrm>
            <a:off x="1278294" y="4828310"/>
            <a:ext cx="1996751" cy="892629"/>
          </a:xfrm>
          <a:prstGeom prst="rect">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Trebuchet MS"/>
                <a:ea typeface="Trebuchet MS"/>
                <a:cs typeface="Trebuchet MS"/>
                <a:sym typeface="Trebuchet MS"/>
              </a:rPr>
              <a:t>Employment</a:t>
            </a:r>
            <a:endParaRPr/>
          </a:p>
          <a:p>
            <a:pPr marL="0" marR="0" lvl="0" indent="0" algn="ctr" rtl="0">
              <a:spcBef>
                <a:spcPts val="0"/>
              </a:spcBef>
              <a:spcAft>
                <a:spcPts val="0"/>
              </a:spcAft>
              <a:buNone/>
            </a:pPr>
            <a:r>
              <a:rPr lang="en-US" sz="1800" b="0" i="0" u="none" strike="noStrike" cap="none">
                <a:solidFill>
                  <a:schemeClr val="lt1"/>
                </a:solidFill>
                <a:latin typeface="Trebuchet MS"/>
                <a:ea typeface="Trebuchet MS"/>
                <a:cs typeface="Trebuchet MS"/>
                <a:sym typeface="Trebuchet MS"/>
              </a:rPr>
              <a:t>Web Site</a:t>
            </a:r>
            <a:endParaRPr/>
          </a:p>
        </p:txBody>
      </p:sp>
      <p:sp>
        <p:nvSpPr>
          <p:cNvPr id="231" name="Google Shape;231;p14"/>
          <p:cNvSpPr/>
          <p:nvPr/>
        </p:nvSpPr>
        <p:spPr>
          <a:xfrm>
            <a:off x="3781350" y="1727378"/>
            <a:ext cx="1406470" cy="1172368"/>
          </a:xfrm>
          <a:prstGeom prst="rect">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b="0" i="0" u="none" strike="noStrike" cap="none">
                <a:solidFill>
                  <a:schemeClr val="lt1"/>
                </a:solidFill>
                <a:latin typeface="Trebuchet MS"/>
                <a:ea typeface="Trebuchet MS"/>
                <a:cs typeface="Trebuchet MS"/>
                <a:sym typeface="Trebuchet MS"/>
              </a:rPr>
              <a:t>Job Application</a:t>
            </a:r>
            <a:endParaRPr/>
          </a:p>
        </p:txBody>
      </p:sp>
      <p:sp>
        <p:nvSpPr>
          <p:cNvPr id="232" name="Google Shape;232;p14"/>
          <p:cNvSpPr/>
          <p:nvPr/>
        </p:nvSpPr>
        <p:spPr>
          <a:xfrm>
            <a:off x="7004182" y="1727378"/>
            <a:ext cx="1406470" cy="1407707"/>
          </a:xfrm>
          <a:prstGeom prst="rect">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Trebuchet MS"/>
                <a:ea typeface="Trebuchet MS"/>
                <a:cs typeface="Trebuchet MS"/>
                <a:sym typeface="Trebuchet MS"/>
              </a:rPr>
              <a:t>Candidate object</a:t>
            </a:r>
            <a:endParaRPr/>
          </a:p>
        </p:txBody>
      </p:sp>
      <p:sp>
        <p:nvSpPr>
          <p:cNvPr id="233" name="Google Shape;233;p14"/>
          <p:cNvSpPr/>
          <p:nvPr/>
        </p:nvSpPr>
        <p:spPr>
          <a:xfrm>
            <a:off x="3781349" y="3450496"/>
            <a:ext cx="1194318" cy="867747"/>
          </a:xfrm>
          <a:prstGeom prst="rect">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Trebuchet MS"/>
                <a:ea typeface="Trebuchet MS"/>
                <a:cs typeface="Trebuchet MS"/>
                <a:sym typeface="Trebuchet MS"/>
              </a:rPr>
              <a:t>Review object</a:t>
            </a:r>
            <a:endParaRPr/>
          </a:p>
        </p:txBody>
      </p:sp>
      <p:sp>
        <p:nvSpPr>
          <p:cNvPr id="234" name="Google Shape;234;p14"/>
          <p:cNvSpPr/>
          <p:nvPr/>
        </p:nvSpPr>
        <p:spPr>
          <a:xfrm>
            <a:off x="2472612" y="2259286"/>
            <a:ext cx="1308738" cy="298581"/>
          </a:xfrm>
          <a:prstGeom prst="leftRightArrow">
            <a:avLst>
              <a:gd name="adj1" fmla="val 50000"/>
              <a:gd name="adj2" fmla="val 50000"/>
            </a:avLst>
          </a:prstGeom>
          <a:solidFill>
            <a:schemeClr val="accent4"/>
          </a:solidFill>
          <a:ln w="19050" cap="rnd" cmpd="sng">
            <a:solidFill>
              <a:srgbClr val="612B0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235" name="Google Shape;235;p14"/>
          <p:cNvSpPr/>
          <p:nvPr/>
        </p:nvSpPr>
        <p:spPr>
          <a:xfrm>
            <a:off x="5187819" y="2236735"/>
            <a:ext cx="1816362" cy="321132"/>
          </a:xfrm>
          <a:prstGeom prst="leftRightArrow">
            <a:avLst>
              <a:gd name="adj1" fmla="val 50000"/>
              <a:gd name="adj2" fmla="val 50000"/>
            </a:avLst>
          </a:prstGeom>
          <a:solidFill>
            <a:schemeClr val="accent4"/>
          </a:solidFill>
          <a:ln w="19050" cap="rnd" cmpd="sng">
            <a:solidFill>
              <a:srgbClr val="612B0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236" name="Google Shape;236;p14"/>
          <p:cNvSpPr/>
          <p:nvPr/>
        </p:nvSpPr>
        <p:spPr>
          <a:xfrm>
            <a:off x="1798786" y="2876299"/>
            <a:ext cx="113990" cy="578620"/>
          </a:xfrm>
          <a:prstGeom prst="upDownArrow">
            <a:avLst>
              <a:gd name="adj1" fmla="val 50000"/>
              <a:gd name="adj2" fmla="val 50000"/>
            </a:avLst>
          </a:prstGeom>
          <a:solidFill>
            <a:schemeClr val="accent4"/>
          </a:solidFill>
          <a:ln w="19050" cap="rnd" cmpd="sng">
            <a:solidFill>
              <a:srgbClr val="612B0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237" name="Google Shape;237;p14"/>
          <p:cNvSpPr/>
          <p:nvPr/>
        </p:nvSpPr>
        <p:spPr>
          <a:xfrm>
            <a:off x="1798786" y="4285893"/>
            <a:ext cx="113990" cy="517535"/>
          </a:xfrm>
          <a:prstGeom prst="upDownArrow">
            <a:avLst>
              <a:gd name="adj1" fmla="val 50000"/>
              <a:gd name="adj2" fmla="val 50000"/>
            </a:avLst>
          </a:prstGeom>
          <a:solidFill>
            <a:schemeClr val="accent4"/>
          </a:solidFill>
          <a:ln w="19050" cap="rnd" cmpd="sng">
            <a:solidFill>
              <a:srgbClr val="612B0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238" name="Google Shape;238;p14"/>
          <p:cNvSpPr/>
          <p:nvPr/>
        </p:nvSpPr>
        <p:spPr>
          <a:xfrm>
            <a:off x="4484585" y="2871876"/>
            <a:ext cx="113990" cy="578620"/>
          </a:xfrm>
          <a:prstGeom prst="upDownArrow">
            <a:avLst>
              <a:gd name="adj1" fmla="val 50000"/>
              <a:gd name="adj2" fmla="val 50000"/>
            </a:avLst>
          </a:prstGeom>
          <a:solidFill>
            <a:schemeClr val="accent4"/>
          </a:solidFill>
          <a:ln w="19050" cap="rnd" cmpd="sng">
            <a:solidFill>
              <a:srgbClr val="612B0A"/>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1022"/>
        <p:cNvGrpSpPr/>
        <p:nvPr/>
      </p:nvGrpSpPr>
      <p:grpSpPr>
        <a:xfrm>
          <a:off x="0" y="0"/>
          <a:ext cx="0" cy="0"/>
          <a:chOff x="0" y="0"/>
          <a:chExt cx="0" cy="0"/>
        </a:xfrm>
      </p:grpSpPr>
      <p:sp>
        <p:nvSpPr>
          <p:cNvPr id="1023" name="Google Shape;1023;g27f683b8c3a_0_6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Lead Assignment Rules</a:t>
            </a:r>
            <a:endParaRPr/>
          </a:p>
          <a:p>
            <a:pPr marL="0" lvl="0" indent="0" algn="l" rtl="0">
              <a:spcBef>
                <a:spcPts val="0"/>
              </a:spcBef>
              <a:spcAft>
                <a:spcPts val="0"/>
              </a:spcAft>
              <a:buNone/>
            </a:pPr>
            <a:endParaRPr/>
          </a:p>
        </p:txBody>
      </p:sp>
      <p:sp>
        <p:nvSpPr>
          <p:cNvPr id="1024" name="Google Shape;1024;g27f683b8c3a_0_6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Create an assignment rule, which will route the lead record based on country.</a:t>
            </a:r>
            <a:endParaRPr/>
          </a:p>
          <a:p>
            <a:pPr marL="914400" lvl="1" indent="-320040" algn="l" rtl="0">
              <a:spcBef>
                <a:spcPts val="0"/>
              </a:spcBef>
              <a:spcAft>
                <a:spcPts val="0"/>
              </a:spcAft>
              <a:buSzPts val="1440"/>
              <a:buChar char="►"/>
            </a:pPr>
            <a:r>
              <a:rPr lang="en-US"/>
              <a:t>If country equals US, assign it to Will Smith </a:t>
            </a:r>
            <a:endParaRPr/>
          </a:p>
          <a:p>
            <a:pPr marL="914400" lvl="1" indent="-320040" algn="l" rtl="0">
              <a:spcBef>
                <a:spcPts val="0"/>
              </a:spcBef>
              <a:spcAft>
                <a:spcPts val="0"/>
              </a:spcAft>
              <a:buSzPts val="1440"/>
              <a:buChar char="►"/>
            </a:pPr>
            <a:r>
              <a:rPr lang="en-US"/>
              <a:t>If country equals IN, assign it to Deepika Khanna</a:t>
            </a:r>
            <a:endParaRPr/>
          </a:p>
          <a:p>
            <a:pPr marL="0" lvl="0" indent="0" algn="l" rtl="0">
              <a:spcBef>
                <a:spcPts val="1000"/>
              </a:spcBef>
              <a:spcAft>
                <a:spcPts val="0"/>
              </a:spcAft>
              <a:buNone/>
            </a:pPr>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sp>
        <p:nvSpPr>
          <p:cNvPr id="1029" name="Google Shape;1029;g27f683b8c3a_0_6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Salesforce Standard Objects</a:t>
            </a:r>
            <a:endParaRPr/>
          </a:p>
          <a:p>
            <a:pPr marL="0" lvl="0" indent="0" algn="l" rtl="0">
              <a:spcBef>
                <a:spcPts val="0"/>
              </a:spcBef>
              <a:spcAft>
                <a:spcPts val="0"/>
              </a:spcAft>
              <a:buNone/>
            </a:pPr>
            <a:endParaRPr/>
          </a:p>
        </p:txBody>
      </p:sp>
      <p:sp>
        <p:nvSpPr>
          <p:cNvPr id="1030" name="Google Shape;1030;g27f683b8c3a_0_6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a:t>Account : The Account object enables the management of company information for the organizations that your organization is involved with. Accounts may be considered as business accounts from a Business-to-Business (B2B) perspective and are usually the company records stored within the Salesforce CRM application.</a:t>
            </a:r>
            <a:endParaRPr/>
          </a:p>
          <a:p>
            <a:pPr marL="0" lvl="0" indent="0" algn="l" rtl="0">
              <a:spcBef>
                <a:spcPts val="1000"/>
              </a:spcBef>
              <a:spcAft>
                <a:spcPts val="0"/>
              </a:spcAft>
              <a:buClr>
                <a:schemeClr val="dk1"/>
              </a:buClr>
              <a:buSzPts val="1100"/>
              <a:buFont typeface="Arial"/>
              <a:buNone/>
            </a:pPr>
            <a:r>
              <a:rPr lang="en-US"/>
              <a:t>Account act as the parent object for other standard objects, such as contacts, opportunities, opportunities, and cases.</a:t>
            </a:r>
            <a:endParaRPr/>
          </a:p>
          <a:p>
            <a:pPr marL="0" lvl="0" indent="0" algn="l" rtl="0">
              <a:spcBef>
                <a:spcPts val="1000"/>
              </a:spcBef>
              <a:spcAft>
                <a:spcPts val="0"/>
              </a:spcAft>
              <a:buNone/>
            </a:pPr>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1034"/>
        <p:cNvGrpSpPr/>
        <p:nvPr/>
      </p:nvGrpSpPr>
      <p:grpSpPr>
        <a:xfrm>
          <a:off x="0" y="0"/>
          <a:ext cx="0" cy="0"/>
          <a:chOff x="0" y="0"/>
          <a:chExt cx="0" cy="0"/>
        </a:xfrm>
      </p:grpSpPr>
      <p:sp>
        <p:nvSpPr>
          <p:cNvPr id="1035" name="Google Shape;1035;g27f683b8c3a_0_7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Features and capabilities of Account Object</a:t>
            </a:r>
            <a:endParaRPr/>
          </a:p>
        </p:txBody>
      </p:sp>
      <p:sp>
        <p:nvSpPr>
          <p:cNvPr id="1036" name="Google Shape;1036;g27f683b8c3a_0_7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lnSpcReduction="10000"/>
          </a:bodyPr>
          <a:lstStyle/>
          <a:p>
            <a:pPr marL="457200" lvl="0" indent="-320040" algn="l" rtl="0">
              <a:spcBef>
                <a:spcPts val="1000"/>
              </a:spcBef>
              <a:spcAft>
                <a:spcPts val="0"/>
              </a:spcAft>
              <a:buSzPts val="1440"/>
              <a:buChar char="►"/>
            </a:pPr>
            <a:r>
              <a:rPr lang="en-US"/>
              <a:t>Account Hierarchy: By associating an Account record in the standard Parent Account field, a hierarchy of accounts can be established.</a:t>
            </a:r>
            <a:endParaRPr/>
          </a:p>
          <a:p>
            <a:pPr marL="457200" lvl="0" indent="-320040" algn="l" rtl="0">
              <a:spcBef>
                <a:spcPts val="0"/>
              </a:spcBef>
              <a:spcAft>
                <a:spcPts val="0"/>
              </a:spcAft>
              <a:buSzPts val="1440"/>
              <a:buChar char="►"/>
            </a:pPr>
            <a:r>
              <a:rPr lang="en-US"/>
              <a:t>View Account Hierarchy: This feature enables users to see the full association of parent and child Account records within the account hierarchy.</a:t>
            </a:r>
            <a:endParaRPr/>
          </a:p>
          <a:p>
            <a:pPr marL="457200" lvl="0" indent="-320040" algn="l" rtl="0">
              <a:spcBef>
                <a:spcPts val="0"/>
              </a:spcBef>
              <a:spcAft>
                <a:spcPts val="0"/>
              </a:spcAft>
              <a:buSzPts val="1440"/>
              <a:buChar char="►"/>
            </a:pPr>
            <a:r>
              <a:rPr lang="en-US"/>
              <a:t>Account Teams: This feature enables the granting of access to Account records for specific users who work on the same account. The feature can be used by users that are the owner of the Account record (or users that are above them in the role hierarchy and system administrators). This feature is disabled by default and there can only be one Account team but with multiple roles. </a:t>
            </a:r>
            <a:endParaRPr/>
          </a:p>
          <a:p>
            <a:pPr marL="457200" lvl="0" indent="-320040" algn="l" rtl="0">
              <a:spcBef>
                <a:spcPts val="0"/>
              </a:spcBef>
              <a:spcAft>
                <a:spcPts val="0"/>
              </a:spcAft>
              <a:buSzPts val="1440"/>
              <a:buChar char="►"/>
            </a:pPr>
            <a:r>
              <a:rPr lang="en-US"/>
              <a:t>Account Merge: This feature enables up to three Account records to be merged together in a wizard-style dialog. B2B accounts and Business-to-Consumer (B2C) person accounts cannot be merged with each other.</a:t>
            </a:r>
            <a:endParaRPr/>
          </a:p>
          <a:p>
            <a:pPr marL="0" lvl="0" indent="0" algn="l" rtl="0">
              <a:spcBef>
                <a:spcPts val="1000"/>
              </a:spcBef>
              <a:spcAft>
                <a:spcPts val="0"/>
              </a:spcAft>
              <a:buNone/>
            </a:pPr>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41" name="Google Shape;1041;g27f683b8c3a_0_7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Person Account object</a:t>
            </a:r>
            <a:endParaRPr/>
          </a:p>
        </p:txBody>
      </p:sp>
      <p:sp>
        <p:nvSpPr>
          <p:cNvPr id="1042" name="Google Shape;1042;g27f683b8c3a_0_7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The Person Account object is used in the context of a B2C business model and provides a very similar set of features and fields to the standard Account object; however, Person Accounts have some differences.</a:t>
            </a:r>
            <a:endParaRPr/>
          </a:p>
          <a:p>
            <a:pPr marL="457200" lvl="0" indent="-320040" algn="l" rtl="0">
              <a:spcBef>
                <a:spcPts val="0"/>
              </a:spcBef>
              <a:spcAft>
                <a:spcPts val="0"/>
              </a:spcAft>
              <a:buSzPts val="1440"/>
              <a:buChar char="►"/>
            </a:pPr>
            <a:r>
              <a:rPr lang="en-US"/>
              <a:t>The Person Account object comprises both an Account object and a Contact object.</a:t>
            </a:r>
            <a:endParaRPr/>
          </a:p>
          <a:p>
            <a:pPr marL="457200" lvl="0" indent="-320040" algn="l" rtl="0">
              <a:spcBef>
                <a:spcPts val="0"/>
              </a:spcBef>
              <a:spcAft>
                <a:spcPts val="0"/>
              </a:spcAft>
              <a:buSzPts val="1440"/>
              <a:buChar char="►"/>
            </a:pPr>
            <a:r>
              <a:rPr lang="en-US" b="1"/>
              <a:t>Person accounts store information about individual people by combining certain account and contact fields into one record.</a:t>
            </a:r>
            <a:endParaRPr b="1"/>
          </a:p>
          <a:p>
            <a:pPr marL="0" lvl="0" indent="0" algn="l" rtl="0">
              <a:spcBef>
                <a:spcPts val="1000"/>
              </a:spcBef>
              <a:spcAft>
                <a:spcPts val="0"/>
              </a:spcAft>
              <a:buNone/>
            </a:pPr>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1046"/>
        <p:cNvGrpSpPr/>
        <p:nvPr/>
      </p:nvGrpSpPr>
      <p:grpSpPr>
        <a:xfrm>
          <a:off x="0" y="0"/>
          <a:ext cx="0" cy="0"/>
          <a:chOff x="0" y="0"/>
          <a:chExt cx="0" cy="0"/>
        </a:xfrm>
      </p:grpSpPr>
      <p:sp>
        <p:nvSpPr>
          <p:cNvPr id="1047" name="Google Shape;1047;g27f683b8c3a_0_109"/>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Contact Object</a:t>
            </a:r>
            <a:endParaRPr/>
          </a:p>
        </p:txBody>
      </p:sp>
      <p:sp>
        <p:nvSpPr>
          <p:cNvPr id="1048" name="Google Shape;1048;g27f683b8c3a_0_109"/>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Contacts in Salesforce store an individual's demographic information, such as phone numbers and email addresses, and are linked to accounts. If a contact is not linked to an account, then it is a "private" contact and only viewable by the contact owner or Salesforce administrator. </a:t>
            </a:r>
            <a:r>
              <a:rPr lang="en-US" b="1"/>
              <a:t>One contact = one person</a:t>
            </a:r>
            <a:endParaRPr b="1"/>
          </a:p>
          <a:p>
            <a:pPr marL="0" lvl="0" indent="0" algn="l" rtl="0">
              <a:spcBef>
                <a:spcPts val="1000"/>
              </a:spcBef>
              <a:spcAft>
                <a:spcPts val="0"/>
              </a:spcAft>
              <a:buClr>
                <a:schemeClr val="dk1"/>
              </a:buClr>
              <a:buSzPts val="1100"/>
              <a:buFont typeface="Arial"/>
              <a:buNone/>
            </a:pPr>
            <a:r>
              <a:rPr lang="en-US"/>
              <a:t>Important field: </a:t>
            </a:r>
            <a:r>
              <a:rPr lang="en-US" b="1"/>
              <a:t>Lead Source, Reports To</a:t>
            </a:r>
            <a:endParaRPr b="1"/>
          </a:p>
          <a:p>
            <a:pPr marL="0" lvl="0" indent="0" algn="l" rtl="0">
              <a:spcBef>
                <a:spcPts val="1000"/>
              </a:spcBef>
              <a:spcAft>
                <a:spcPts val="0"/>
              </a:spcAft>
              <a:buClr>
                <a:schemeClr val="dk1"/>
              </a:buClr>
              <a:buSzPts val="1100"/>
              <a:buFont typeface="Arial"/>
              <a:buNone/>
            </a:pPr>
            <a:r>
              <a:rPr lang="en-US" b="1"/>
              <a:t>Related Lists:</a:t>
            </a:r>
            <a:endParaRPr b="1"/>
          </a:p>
          <a:p>
            <a:pPr marL="0" lvl="0" indent="457200" algn="l" rtl="0">
              <a:spcBef>
                <a:spcPts val="1000"/>
              </a:spcBef>
              <a:spcAft>
                <a:spcPts val="0"/>
              </a:spcAft>
              <a:buNone/>
            </a:pPr>
            <a:r>
              <a:rPr lang="en-US" b="1"/>
              <a:t>Campaign History</a:t>
            </a:r>
            <a:endParaRPr b="1"/>
          </a:p>
          <a:p>
            <a:pPr marL="914400" lvl="0" indent="-320040" algn="l" rtl="0">
              <a:spcBef>
                <a:spcPts val="1000"/>
              </a:spcBef>
              <a:spcAft>
                <a:spcPts val="0"/>
              </a:spcAft>
              <a:buClr>
                <a:schemeClr val="dk1"/>
              </a:buClr>
              <a:buSzPts val="1440"/>
              <a:buChar char="●"/>
            </a:pPr>
            <a:r>
              <a:rPr lang="en-US"/>
              <a:t>Campaign and Contact are related through junction objects i.e. campaign members.</a:t>
            </a:r>
            <a:endParaRPr/>
          </a:p>
          <a:p>
            <a:pPr marL="914400" lvl="0" indent="-320040" algn="l" rtl="0">
              <a:spcBef>
                <a:spcPts val="0"/>
              </a:spcBef>
              <a:spcAft>
                <a:spcPts val="0"/>
              </a:spcAft>
              <a:buClr>
                <a:schemeClr val="dk1"/>
              </a:buClr>
              <a:buSzPts val="1440"/>
              <a:buChar char="●"/>
            </a:pPr>
            <a:r>
              <a:rPr lang="en-US"/>
              <a:t>It describes that in which campaign this particular contact has been added as a member and also it's status for that campaign.</a:t>
            </a:r>
            <a:endParaRPr/>
          </a:p>
          <a:p>
            <a:pPr marL="0" lvl="0" indent="0" algn="l" rtl="0">
              <a:spcBef>
                <a:spcPts val="1000"/>
              </a:spcBef>
              <a:spcAft>
                <a:spcPts val="0"/>
              </a:spcAft>
              <a:buNone/>
            </a:pPr>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1052"/>
        <p:cNvGrpSpPr/>
        <p:nvPr/>
      </p:nvGrpSpPr>
      <p:grpSpPr>
        <a:xfrm>
          <a:off x="0" y="0"/>
          <a:ext cx="0" cy="0"/>
          <a:chOff x="0" y="0"/>
          <a:chExt cx="0" cy="0"/>
        </a:xfrm>
      </p:grpSpPr>
      <p:sp>
        <p:nvSpPr>
          <p:cNvPr id="1053" name="Google Shape;1053;g27f683b8c3a_0_114"/>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fontScale="90000"/>
          </a:bodyPr>
          <a:lstStyle/>
          <a:p>
            <a:pPr marL="0" lvl="0" indent="0" algn="l" rtl="0">
              <a:spcBef>
                <a:spcPts val="0"/>
              </a:spcBef>
              <a:spcAft>
                <a:spcPts val="0"/>
              </a:spcAft>
              <a:buClr>
                <a:schemeClr val="dk1"/>
              </a:buClr>
              <a:buSzPct val="30555"/>
              <a:buFont typeface="Arial"/>
              <a:buNone/>
            </a:pPr>
            <a:r>
              <a:rPr lang="en-US"/>
              <a:t>Opportunity object																																																																																																																																																																																																					</a:t>
            </a:r>
            <a:endParaRPr/>
          </a:p>
        </p:txBody>
      </p:sp>
      <p:sp>
        <p:nvSpPr>
          <p:cNvPr id="1054" name="Google Shape;1054;g27f683b8c3a_0_114"/>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fontScale="92500" lnSpcReduction="10000"/>
          </a:bodyPr>
          <a:lstStyle/>
          <a:p>
            <a:pPr marL="0" lvl="0" indent="0" algn="l" rtl="0">
              <a:spcBef>
                <a:spcPts val="1000"/>
              </a:spcBef>
              <a:spcAft>
                <a:spcPts val="0"/>
              </a:spcAft>
              <a:buClr>
                <a:schemeClr val="dk1"/>
              </a:buClr>
              <a:buSzPts val="1100"/>
              <a:buFont typeface="Arial"/>
              <a:buNone/>
            </a:pPr>
            <a:r>
              <a:rPr lang="en-US"/>
              <a:t>Opportunities are </a:t>
            </a:r>
            <a:r>
              <a:rPr lang="en-US" b="1"/>
              <a:t>deals in progress</a:t>
            </a:r>
            <a:r>
              <a:rPr lang="en-US"/>
              <a:t>. Opportunity records track details about deals, including which accounts they're for, who the players are, and the amount of potential sales. If your Salesforce admin has set up leads in your Salesforce org, an opportunity is created when a lead is converted.</a:t>
            </a:r>
            <a:endParaRPr/>
          </a:p>
          <a:p>
            <a:pPr marL="457200" lvl="0" indent="-320040" algn="l" rtl="0">
              <a:spcBef>
                <a:spcPts val="1000"/>
              </a:spcBef>
              <a:spcAft>
                <a:spcPts val="0"/>
              </a:spcAft>
              <a:buSzPts val="1440"/>
              <a:buChar char="►"/>
            </a:pPr>
            <a:r>
              <a:rPr lang="en-US"/>
              <a:t>The Opportunity object enables the management of sales information. An Opportunity represents a financial transaction, deal, or a pledge between a customer or benefactor and a company or charity.</a:t>
            </a:r>
            <a:endParaRPr/>
          </a:p>
          <a:p>
            <a:pPr marL="457200" lvl="0" indent="-320040" algn="l" rtl="0">
              <a:spcBef>
                <a:spcPts val="0"/>
              </a:spcBef>
              <a:spcAft>
                <a:spcPts val="0"/>
              </a:spcAft>
              <a:buSzPts val="1440"/>
              <a:buChar char="►"/>
            </a:pPr>
            <a:r>
              <a:rPr lang="en-US"/>
              <a:t>For nonprofits, this could be donations and for business enterprises, this could be products and services.</a:t>
            </a:r>
            <a:endParaRPr/>
          </a:p>
          <a:p>
            <a:pPr marL="457200" lvl="0" indent="-320040" algn="l" rtl="0">
              <a:spcBef>
                <a:spcPts val="0"/>
              </a:spcBef>
              <a:spcAft>
                <a:spcPts val="0"/>
              </a:spcAft>
              <a:buSzPts val="1440"/>
              <a:buChar char="►"/>
            </a:pPr>
            <a:r>
              <a:rPr lang="en-US"/>
              <a:t>Opportunity records are processed using a business sales process with predefined sales stages that typically advance to a final stage of either closed/lost or closed/won, where a closed/won opportunity represents a successful sale or paid donation.</a:t>
            </a:r>
            <a:endParaRPr/>
          </a:p>
          <a:p>
            <a:pPr marL="457200" lvl="0" indent="-320040" algn="l" rtl="0">
              <a:spcBef>
                <a:spcPts val="0"/>
              </a:spcBef>
              <a:spcAft>
                <a:spcPts val="0"/>
              </a:spcAft>
              <a:buSzPts val="1440"/>
              <a:buChar char="►"/>
            </a:pPr>
            <a:r>
              <a:rPr lang="en-US"/>
              <a:t>Opportunity records can either be generated from lead conversion or can be entered manually by the sales team.</a:t>
            </a:r>
            <a:endParaRPr/>
          </a:p>
          <a:p>
            <a:pPr marL="0" lvl="0" indent="0" algn="l" rtl="0">
              <a:spcBef>
                <a:spcPts val="1000"/>
              </a:spcBef>
              <a:spcAft>
                <a:spcPts val="0"/>
              </a:spcAft>
              <a:buNone/>
            </a:pPr>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g27f683b8c3a_0_119"/>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Opportunity Object</a:t>
            </a:r>
            <a:endParaRPr/>
          </a:p>
          <a:p>
            <a:pPr marL="0" lvl="0" indent="0" algn="l" rtl="0">
              <a:spcBef>
                <a:spcPts val="0"/>
              </a:spcBef>
              <a:spcAft>
                <a:spcPts val="0"/>
              </a:spcAft>
              <a:buNone/>
            </a:pPr>
            <a:endParaRPr/>
          </a:p>
        </p:txBody>
      </p:sp>
      <p:sp>
        <p:nvSpPr>
          <p:cNvPr id="1060" name="Google Shape;1060;g27f683b8c3a_0_119"/>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Many Opportunities can be created for one Account if the customer is interested in different packages of products. For new customers, typically the Opportunity is created when the new customer is converted from a Lead to an Account (and Contact too).</a:t>
            </a:r>
            <a:endParaRPr/>
          </a:p>
          <a:p>
            <a:pPr marL="0" lvl="0" indent="0" algn="l" rtl="0">
              <a:spcBef>
                <a:spcPts val="1000"/>
              </a:spcBef>
              <a:spcAft>
                <a:spcPts val="0"/>
              </a:spcAft>
              <a:buNone/>
            </a:pPr>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g27f683b8c3a_0_124"/>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Features of Opportunity object</a:t>
            </a:r>
            <a:endParaRPr/>
          </a:p>
          <a:p>
            <a:pPr marL="0" lvl="0" indent="0" algn="l" rtl="0">
              <a:spcBef>
                <a:spcPts val="0"/>
              </a:spcBef>
              <a:spcAft>
                <a:spcPts val="0"/>
              </a:spcAft>
              <a:buNone/>
            </a:pPr>
            <a:endParaRPr/>
          </a:p>
        </p:txBody>
      </p:sp>
      <p:sp>
        <p:nvSpPr>
          <p:cNvPr id="1066" name="Google Shape;1066;g27f683b8c3a_0_124"/>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Opportunity Teams: </a:t>
            </a:r>
            <a:r>
              <a:rPr lang="en-US" b="1"/>
              <a:t>Use Opportunity Teams if there is more than one user involved in a deal</a:t>
            </a:r>
            <a:r>
              <a:rPr lang="en-US"/>
              <a:t>. In some companies, more than one person is required to negotiate one deal with a customer; for example, a sales agent and a technical specialist. If that is the case of your company, Opportunity Teams might be a feature you need to set up in your org. Opportunity Teams can be used to give special access to several users to a given Opportunity as well as to split credit among the different users that make up its Opportunity Team.</a:t>
            </a:r>
            <a:endParaRPr/>
          </a:p>
          <a:p>
            <a:pPr marL="457200" lvl="0" indent="-320040" algn="l" rtl="0">
              <a:spcBef>
                <a:spcPts val="0"/>
              </a:spcBef>
              <a:spcAft>
                <a:spcPts val="0"/>
              </a:spcAft>
              <a:buSzPts val="1440"/>
              <a:buChar char="►"/>
            </a:pPr>
            <a:r>
              <a:rPr lang="en-US"/>
              <a:t>Contact Roles: </a:t>
            </a:r>
            <a:r>
              <a:rPr lang="en-US" b="1"/>
              <a:t>Use Contact Roles to indicate the role of a customer contact in a deal</a:t>
            </a:r>
            <a:r>
              <a:rPr lang="en-US"/>
              <a:t>. Your potential customers might have more than one person from their side involved in negotiating a deal or there might be one person who has played different roles in different Opportunity negotiations. If that is the case, you can set up Contact Roles for your sales reps to indicate the role of a Contact in a specific Opportunity.</a:t>
            </a:r>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1070"/>
        <p:cNvGrpSpPr/>
        <p:nvPr/>
      </p:nvGrpSpPr>
      <p:grpSpPr>
        <a:xfrm>
          <a:off x="0" y="0"/>
          <a:ext cx="0" cy="0"/>
          <a:chOff x="0" y="0"/>
          <a:chExt cx="0" cy="0"/>
        </a:xfrm>
      </p:grpSpPr>
      <p:sp>
        <p:nvSpPr>
          <p:cNvPr id="1071" name="Google Shape;1071;g27f683b8c3a_0_129"/>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Features Of Opportunity Object</a:t>
            </a:r>
            <a:endParaRPr/>
          </a:p>
          <a:p>
            <a:pPr marL="0" lvl="0" indent="0" algn="l" rtl="0">
              <a:spcBef>
                <a:spcPts val="0"/>
              </a:spcBef>
              <a:spcAft>
                <a:spcPts val="0"/>
              </a:spcAft>
              <a:buNone/>
            </a:pPr>
            <a:endParaRPr/>
          </a:p>
        </p:txBody>
      </p:sp>
      <p:sp>
        <p:nvSpPr>
          <p:cNvPr id="1072" name="Google Shape;1072;g27f683b8c3a_0_129"/>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Paths help Sales Reps update Opportunity information along the negotiation process. They display the values you have set up as different stages in your Opportunity process. When a certain stage is selected, you can also display up to 5 fields as key fields for the user to focus on the most important information. A good practice is to enforce validation rules at each of the Opportunity stages to ensure the minimum information necessary is provided.</a:t>
            </a:r>
            <a:endParaRPr/>
          </a:p>
          <a:p>
            <a:pPr marL="0" lvl="0" indent="0" algn="l" rtl="0">
              <a:spcBef>
                <a:spcPts val="1000"/>
              </a:spcBef>
              <a:spcAft>
                <a:spcPts val="0"/>
              </a:spcAft>
              <a:buNone/>
            </a:pPr>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1076"/>
        <p:cNvGrpSpPr/>
        <p:nvPr/>
      </p:nvGrpSpPr>
      <p:grpSpPr>
        <a:xfrm>
          <a:off x="0" y="0"/>
          <a:ext cx="0" cy="0"/>
          <a:chOff x="0" y="0"/>
          <a:chExt cx="0" cy="0"/>
        </a:xfrm>
      </p:grpSpPr>
      <p:sp>
        <p:nvSpPr>
          <p:cNvPr id="1077" name="Google Shape;1077;g27f683b8c3a_0_134"/>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Case Object</a:t>
            </a:r>
            <a:endParaRPr/>
          </a:p>
          <a:p>
            <a:pPr marL="0" lvl="0" indent="0" algn="l" rtl="0">
              <a:spcBef>
                <a:spcPts val="0"/>
              </a:spcBef>
              <a:spcAft>
                <a:spcPts val="0"/>
              </a:spcAft>
              <a:buNone/>
            </a:pPr>
            <a:endParaRPr/>
          </a:p>
        </p:txBody>
      </p:sp>
      <p:sp>
        <p:nvSpPr>
          <p:cNvPr id="1078" name="Google Shape;1078;g27f683b8c3a_0_134"/>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The Case object enables the management of customer issues, feedback, incidents, or questions associated with the products and services that your organization is involved with.</a:t>
            </a:r>
            <a:endParaRPr/>
          </a:p>
          <a:p>
            <a:pPr marL="457200" lvl="0" indent="-320040" algn="l" rtl="0">
              <a:spcBef>
                <a:spcPts val="0"/>
              </a:spcBef>
              <a:spcAft>
                <a:spcPts val="0"/>
              </a:spcAft>
              <a:buSzPts val="1440"/>
              <a:buChar char="►"/>
            </a:pPr>
            <a:r>
              <a:rPr lang="en-US"/>
              <a:t>Case records can be manually entered from the Cases tab by users after, say, a phone call or email to or from a customer, and there are various features that support the automation of Cases within the Salesforce CRM and are associated with Contact records and/or Account records.</a:t>
            </a:r>
            <a:endParaRPr/>
          </a:p>
          <a:p>
            <a:pPr marL="0" lvl="0" indent="0" algn="l" rtl="0">
              <a:spcBef>
                <a:spcPts val="100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1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Create our Custom app</a:t>
            </a:r>
            <a:endParaRPr/>
          </a:p>
        </p:txBody>
      </p:sp>
      <p:sp>
        <p:nvSpPr>
          <p:cNvPr id="244" name="Google Shape;244;p15"/>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251459" algn="l" rtl="0">
              <a:spcBef>
                <a:spcPts val="0"/>
              </a:spcBef>
              <a:spcAft>
                <a:spcPts val="0"/>
              </a:spcAft>
              <a:buSzPts val="1440"/>
              <a:buNone/>
            </a:pPr>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sp>
        <p:nvSpPr>
          <p:cNvPr id="1083" name="Google Shape;1083;g27f683b8c3a_0_139"/>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Features of Case Object</a:t>
            </a:r>
            <a:endParaRPr/>
          </a:p>
          <a:p>
            <a:pPr marL="0" lvl="0" indent="0" algn="l" rtl="0">
              <a:spcBef>
                <a:spcPts val="0"/>
              </a:spcBef>
              <a:spcAft>
                <a:spcPts val="0"/>
              </a:spcAft>
              <a:buNone/>
            </a:pPr>
            <a:endParaRPr/>
          </a:p>
        </p:txBody>
      </p:sp>
      <p:sp>
        <p:nvSpPr>
          <p:cNvPr id="1084" name="Google Shape;1084;g27f683b8c3a_0_139"/>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Web-to-Case: This feature enables customers to submit Case records online.</a:t>
            </a:r>
            <a:endParaRPr/>
          </a:p>
          <a:p>
            <a:pPr marL="457200" lvl="0" indent="-320040" algn="l" rtl="0">
              <a:spcBef>
                <a:spcPts val="0"/>
              </a:spcBef>
              <a:spcAft>
                <a:spcPts val="0"/>
              </a:spcAft>
              <a:buSzPts val="1440"/>
              <a:buChar char="►"/>
            </a:pPr>
            <a:r>
              <a:rPr lang="en-US"/>
              <a:t>Email-to-Case: This feature enables Case records to be automatically created when an email is sent to pre-configured email addresses.</a:t>
            </a:r>
            <a:endParaRPr/>
          </a:p>
          <a:p>
            <a:pPr marL="457200" lvl="0" indent="-320040" algn="l" rtl="0">
              <a:spcBef>
                <a:spcPts val="0"/>
              </a:spcBef>
              <a:spcAft>
                <a:spcPts val="0"/>
              </a:spcAft>
              <a:buSzPts val="1440"/>
              <a:buChar char="►"/>
            </a:pPr>
            <a:r>
              <a:rPr lang="en-US"/>
              <a:t>Auto-Response Rules: This feature allows the sending of an email to respond when Cases have been received in the Salesforce Lightning Platform.</a:t>
            </a:r>
            <a:endParaRPr/>
          </a:p>
          <a:p>
            <a:pPr marL="457200" lvl="0" indent="-320040" algn="l" rtl="0">
              <a:spcBef>
                <a:spcPts val="0"/>
              </a:spcBef>
              <a:spcAft>
                <a:spcPts val="0"/>
              </a:spcAft>
              <a:buSzPts val="1440"/>
              <a:buChar char="►"/>
            </a:pPr>
            <a:r>
              <a:rPr lang="en-US"/>
              <a:t>Case Queues: Cases are either manually assigned or they can be automatically assigned to Case queues (or to users) using assignment rules.</a:t>
            </a:r>
            <a:endParaRPr/>
          </a:p>
          <a:p>
            <a:pPr marL="457200" lvl="0" indent="-320040" algn="l" rtl="0">
              <a:spcBef>
                <a:spcPts val="0"/>
              </a:spcBef>
              <a:spcAft>
                <a:spcPts val="0"/>
              </a:spcAft>
              <a:buSzPts val="1440"/>
              <a:buChar char="►"/>
            </a:pPr>
            <a:r>
              <a:rPr lang="en-US"/>
              <a:t>Assignment Rules: Only one case assignment rule can be active at any one time, and each rule can contain multiple criteria up to a maximum of 25 criteria. Cases can be automatically assigned to users or queues using assignment rules.</a:t>
            </a:r>
            <a:endParaRPr/>
          </a:p>
          <a:p>
            <a:pPr marL="457200" lvl="0" indent="-320040" algn="l" rtl="0">
              <a:spcBef>
                <a:spcPts val="0"/>
              </a:spcBef>
              <a:spcAft>
                <a:spcPts val="0"/>
              </a:spcAft>
              <a:buSzPts val="1440"/>
              <a:buChar char="►"/>
            </a:pPr>
            <a:r>
              <a:rPr lang="en-US"/>
              <a:t>Escalation Rules: Automatically escalates unresolved Cases after a specified period of time.</a:t>
            </a:r>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g27f683b8c3a_0_144"/>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Reports and Dashboards</a:t>
            </a:r>
            <a:endParaRPr/>
          </a:p>
          <a:p>
            <a:pPr marL="0" lvl="0" indent="0" algn="l" rtl="0">
              <a:spcBef>
                <a:spcPts val="0"/>
              </a:spcBef>
              <a:spcAft>
                <a:spcPts val="0"/>
              </a:spcAft>
              <a:buNone/>
            </a:pPr>
            <a:endParaRPr/>
          </a:p>
        </p:txBody>
      </p:sp>
      <p:sp>
        <p:nvSpPr>
          <p:cNvPr id="1090" name="Google Shape;1090;g27f683b8c3a_0_144"/>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Reports are used to display one or more fields for the records that are accessible within the platform and you can choose the appropriate report type that allows for the fields of a given object or set of objects to be selected.</a:t>
            </a:r>
            <a:endParaRPr/>
          </a:p>
          <a:p>
            <a:pPr marL="457200" lvl="0" indent="-320040" algn="l" rtl="0">
              <a:spcBef>
                <a:spcPts val="0"/>
              </a:spcBef>
              <a:spcAft>
                <a:spcPts val="0"/>
              </a:spcAft>
              <a:buSzPts val="1440"/>
              <a:buChar char="►"/>
            </a:pPr>
            <a:r>
              <a:rPr lang="en-US"/>
              <a:t>You can imagine that the fields that are selected form a table of data for the report details and you can apply various filters to control the breadth and depth of information that is retrieved and displayed.</a:t>
            </a:r>
            <a:endParaRPr/>
          </a:p>
          <a:p>
            <a:pPr marL="457200" lvl="0" indent="-320040" algn="l" rtl="0">
              <a:spcBef>
                <a:spcPts val="0"/>
              </a:spcBef>
              <a:spcAft>
                <a:spcPts val="0"/>
              </a:spcAft>
              <a:buSzPts val="1440"/>
              <a:buChar char="►"/>
            </a:pPr>
            <a:r>
              <a:rPr lang="en-US"/>
              <a:t>Salesforce recommends that in order to improve the performance and enable reports to run quicker, you only include fields that are strictly necessary to display the information that you require and remove any fields that are not needed.</a:t>
            </a:r>
            <a:endParaRPr/>
          </a:p>
          <a:p>
            <a:pPr marL="0" lvl="0" indent="0" algn="l" rtl="0">
              <a:spcBef>
                <a:spcPts val="1000"/>
              </a:spcBef>
              <a:spcAft>
                <a:spcPts val="0"/>
              </a:spcAft>
              <a:buNone/>
            </a:pPr>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sp>
        <p:nvSpPr>
          <p:cNvPr id="1095" name="Google Shape;1095;g27f683b8c3a_0_149"/>
          <p:cNvSpPr txBox="1">
            <a:spLocks noGrp="1"/>
          </p:cNvSpPr>
          <p:nvPr>
            <p:ph type="title"/>
          </p:nvPr>
        </p:nvSpPr>
        <p:spPr>
          <a:xfrm>
            <a:off x="677334" y="125075"/>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Important Terms</a:t>
            </a:r>
            <a:endParaRPr/>
          </a:p>
          <a:p>
            <a:pPr marL="0" lvl="0" indent="0" algn="l" rtl="0">
              <a:spcBef>
                <a:spcPts val="0"/>
              </a:spcBef>
              <a:spcAft>
                <a:spcPts val="0"/>
              </a:spcAft>
              <a:buNone/>
            </a:pPr>
            <a:endParaRPr/>
          </a:p>
        </p:txBody>
      </p:sp>
      <p:sp>
        <p:nvSpPr>
          <p:cNvPr id="1096" name="Google Shape;1096;g27f683b8c3a_0_149"/>
          <p:cNvSpPr txBox="1">
            <a:spLocks noGrp="1"/>
          </p:cNvSpPr>
          <p:nvPr>
            <p:ph type="body" idx="1"/>
          </p:nvPr>
        </p:nvSpPr>
        <p:spPr>
          <a:xfrm>
            <a:off x="677334" y="1061064"/>
            <a:ext cx="8596800" cy="3880800"/>
          </a:xfrm>
          <a:prstGeom prst="rect">
            <a:avLst/>
          </a:prstGeom>
        </p:spPr>
        <p:txBody>
          <a:bodyPr spcFirstLastPara="1" wrap="square" lIns="91425" tIns="45700" rIns="91425" bIns="45700" anchor="t" anchorCtr="0">
            <a:noAutofit/>
          </a:bodyPr>
          <a:lstStyle/>
          <a:p>
            <a:pPr marL="457200" lvl="0" indent="-317500" algn="l" rtl="0">
              <a:lnSpc>
                <a:spcPct val="90000"/>
              </a:lnSpc>
              <a:spcBef>
                <a:spcPts val="1000"/>
              </a:spcBef>
              <a:spcAft>
                <a:spcPts val="0"/>
              </a:spcAft>
              <a:buSzPts val="1400"/>
              <a:buChar char="►"/>
            </a:pPr>
            <a:r>
              <a:rPr lang="en-US" sz="1400" b="1"/>
              <a:t>Lightning report builder:</a:t>
            </a:r>
            <a:r>
              <a:rPr lang="en-US" sz="1400"/>
              <a:t> The Lightning report builder is a tool with a visual interface that allows you to build reports using point-and-click features to create new reports and edit existing reports within the Lightning Experience user interface, </a:t>
            </a:r>
            <a:r>
              <a:rPr lang="en-US" sz="1400">
                <a:highlight>
                  <a:srgbClr val="FFFF00"/>
                </a:highlight>
              </a:rPr>
              <a:t>Reports built in Salesforce Classic are compatible in the Lightning report builder.</a:t>
            </a:r>
            <a:endParaRPr sz="1400">
              <a:highlight>
                <a:srgbClr val="FFFF00"/>
              </a:highlight>
            </a:endParaRPr>
          </a:p>
          <a:p>
            <a:pPr marL="457200" lvl="0" indent="-317500" algn="l" rtl="0">
              <a:lnSpc>
                <a:spcPct val="90000"/>
              </a:lnSpc>
              <a:spcBef>
                <a:spcPts val="0"/>
              </a:spcBef>
              <a:spcAft>
                <a:spcPts val="0"/>
              </a:spcAft>
              <a:buSzPts val="1400"/>
              <a:buChar char="►"/>
            </a:pPr>
            <a:r>
              <a:rPr lang="en-US" sz="1400" b="1"/>
              <a:t>Report builder:</a:t>
            </a:r>
            <a:r>
              <a:rPr lang="en-US" sz="1400"/>
              <a:t> The report builder refers to the Salesforce Classic tool that allows you to build reports using point-and-click features to create new reports and edit existing reports within the Salesforce Classic user interface. </a:t>
            </a:r>
            <a:r>
              <a:rPr lang="en-US" sz="1400">
                <a:highlight>
                  <a:srgbClr val="FFFF00"/>
                </a:highlight>
              </a:rPr>
              <a:t>Reports built in Lightning report builder are compatible in the Salesforce Classic report builder.</a:t>
            </a:r>
            <a:endParaRPr sz="1400">
              <a:highlight>
                <a:srgbClr val="FFFF00"/>
              </a:highlight>
            </a:endParaRPr>
          </a:p>
          <a:p>
            <a:pPr marL="457200" lvl="0" indent="-317500" algn="l" rtl="0">
              <a:lnSpc>
                <a:spcPct val="90000"/>
              </a:lnSpc>
              <a:spcBef>
                <a:spcPts val="0"/>
              </a:spcBef>
              <a:spcAft>
                <a:spcPts val="0"/>
              </a:spcAft>
              <a:buSzPts val="1400"/>
              <a:buChar char="►"/>
            </a:pPr>
            <a:r>
              <a:rPr lang="en-US" sz="1400" b="1"/>
              <a:t>Report format:</a:t>
            </a:r>
            <a:r>
              <a:rPr lang="en-US" sz="1400"/>
              <a:t> The report format is used to specify the way in which the report results (rows and columns) are formulated and displayed. The options that are available are tabular, summary, matrix, and joined.</a:t>
            </a:r>
            <a:endParaRPr sz="1400"/>
          </a:p>
          <a:p>
            <a:pPr marL="914400" lvl="1" indent="-317500" algn="l" rtl="0">
              <a:lnSpc>
                <a:spcPct val="90000"/>
              </a:lnSpc>
              <a:spcBef>
                <a:spcPts val="0"/>
              </a:spcBef>
              <a:spcAft>
                <a:spcPts val="0"/>
              </a:spcAft>
              <a:buSzPts val="1400"/>
              <a:buChar char="►"/>
            </a:pPr>
            <a:r>
              <a:rPr lang="en-US" sz="1400" b="1"/>
              <a:t>Tabular</a:t>
            </a:r>
            <a:r>
              <a:rPr lang="en-US" sz="1400"/>
              <a:t> - This is the simplest of reports and is suited to just showing lines of data and nothing else. It is similar to an Excel spreadsheet. If you just want to show data without the need to show totals, calculations or groups of data, then this is the report for you. It is also best to use this report type if you are planning to export data.</a:t>
            </a:r>
            <a:endParaRPr sz="1400"/>
          </a:p>
          <a:p>
            <a:pPr marL="914400" lvl="1" indent="-317500" algn="l" rtl="0">
              <a:lnSpc>
                <a:spcPct val="90000"/>
              </a:lnSpc>
              <a:spcBef>
                <a:spcPts val="0"/>
              </a:spcBef>
              <a:spcAft>
                <a:spcPts val="0"/>
              </a:spcAft>
              <a:buSzPts val="1400"/>
              <a:buChar char="►"/>
            </a:pPr>
            <a:r>
              <a:rPr lang="en-US" sz="1400" b="1"/>
              <a:t>Summary</a:t>
            </a:r>
            <a:r>
              <a:rPr lang="en-US" sz="1400"/>
              <a:t>- As soon as you add a grouping, you will turn the report into a summary report. Summary reports are probably the most commonly used and are great for showing groups of data, eg, if you want to see the number or value of opportunities per account, you would group your report by Account Name. You can also subgroup fields by dragging them under the initial group.</a:t>
            </a:r>
            <a:endParaRPr sz="1400"/>
          </a:p>
          <a:p>
            <a:pPr marL="914400" lvl="1" indent="-317500" algn="l" rtl="0">
              <a:lnSpc>
                <a:spcPct val="90000"/>
              </a:lnSpc>
              <a:spcBef>
                <a:spcPts val="0"/>
              </a:spcBef>
              <a:spcAft>
                <a:spcPts val="0"/>
              </a:spcAft>
              <a:buSzPts val="1400"/>
              <a:buChar char="►"/>
            </a:pPr>
            <a:r>
              <a:rPr lang="en-US" sz="1400" b="1"/>
              <a:t>Matrix</a:t>
            </a:r>
            <a:r>
              <a:rPr lang="en-US" sz="1400"/>
              <a:t>- Matrix reports are very similar to summary, but they allow you to group by rows as well as columns to see different totals. Building on the example above, you might want to see the value of opportunities per account, by month. So you would see that Edge Communications has $100,000 of opportunities in January, $50,000 in February and so on.</a:t>
            </a:r>
            <a:endParaRPr sz="1400"/>
          </a:p>
          <a:p>
            <a:pPr marL="914400" lvl="1" indent="-317500" algn="l" rtl="0">
              <a:lnSpc>
                <a:spcPct val="90000"/>
              </a:lnSpc>
              <a:spcBef>
                <a:spcPts val="0"/>
              </a:spcBef>
              <a:spcAft>
                <a:spcPts val="0"/>
              </a:spcAft>
              <a:buSzPts val="1400"/>
              <a:buChar char="►"/>
            </a:pPr>
            <a:r>
              <a:rPr lang="en-US" sz="1400" b="1"/>
              <a:t>Joined Reports </a:t>
            </a:r>
            <a:r>
              <a:rPr lang="en-US" sz="1400"/>
              <a:t>- </a:t>
            </a:r>
            <a:r>
              <a:rPr lang="en-US" sz="1400">
                <a:solidFill>
                  <a:srgbClr val="4A86E8"/>
                </a:solidFill>
              </a:rPr>
              <a:t>Joined reports </a:t>
            </a:r>
            <a:r>
              <a:rPr lang="en-US" sz="1400"/>
              <a:t>allow you to create two separate reports so that you can compare data. You could use a Joined report to show the total number of opportunities and cases per account, side by side.</a:t>
            </a:r>
            <a:endParaRPr sz="1400"/>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1100"/>
        <p:cNvGrpSpPr/>
        <p:nvPr/>
      </p:nvGrpSpPr>
      <p:grpSpPr>
        <a:xfrm>
          <a:off x="0" y="0"/>
          <a:ext cx="0" cy="0"/>
          <a:chOff x="0" y="0"/>
          <a:chExt cx="0" cy="0"/>
        </a:xfrm>
      </p:grpSpPr>
      <p:sp>
        <p:nvSpPr>
          <p:cNvPr id="1101" name="Google Shape;1101;g27f683b8c3a_0_154"/>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Create Your Reports</a:t>
            </a:r>
            <a:endParaRPr/>
          </a:p>
          <a:p>
            <a:pPr marL="0" lvl="0" indent="0" algn="l" rtl="0">
              <a:spcBef>
                <a:spcPts val="0"/>
              </a:spcBef>
              <a:spcAft>
                <a:spcPts val="0"/>
              </a:spcAft>
              <a:buNone/>
            </a:pPr>
            <a:endParaRPr/>
          </a:p>
        </p:txBody>
      </p:sp>
      <p:sp>
        <p:nvSpPr>
          <p:cNvPr id="1102" name="Google Shape;1102;g27f683b8c3a_0_154"/>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Cases grouped by type (Summary report).</a:t>
            </a:r>
            <a:endParaRPr/>
          </a:p>
          <a:p>
            <a:pPr marL="457200" lvl="0" indent="-320040" algn="l" rtl="0">
              <a:spcBef>
                <a:spcPts val="0"/>
              </a:spcBef>
              <a:spcAft>
                <a:spcPts val="0"/>
              </a:spcAft>
              <a:buSzPts val="1440"/>
              <a:buChar char="►"/>
            </a:pPr>
            <a:r>
              <a:rPr lang="en-US"/>
              <a:t>Accounts and Contacts report, containing contacts created this week.</a:t>
            </a:r>
            <a:endParaRPr/>
          </a:p>
          <a:p>
            <a:pPr marL="457200" lvl="0" indent="-320040" algn="l" rtl="0">
              <a:spcBef>
                <a:spcPts val="0"/>
              </a:spcBef>
              <a:spcAft>
                <a:spcPts val="0"/>
              </a:spcAft>
              <a:buSzPts val="1440"/>
              <a:buChar char="►"/>
            </a:pPr>
            <a:r>
              <a:rPr lang="en-US"/>
              <a:t>Opportunities that are closed (closed won and closed lost).</a:t>
            </a:r>
            <a:endParaRPr/>
          </a:p>
          <a:p>
            <a:pPr marL="0" lvl="0" indent="0" algn="l" rtl="0">
              <a:spcBef>
                <a:spcPts val="1000"/>
              </a:spcBef>
              <a:spcAft>
                <a:spcPts val="0"/>
              </a:spcAft>
              <a:buNone/>
            </a:pPr>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sp>
        <p:nvSpPr>
          <p:cNvPr id="1107" name="Google Shape;1107;g27f683b8c3a_0_159"/>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Joined Reports</a:t>
            </a:r>
            <a:endParaRPr/>
          </a:p>
          <a:p>
            <a:pPr marL="0" lvl="0" indent="0" algn="l" rtl="0">
              <a:spcBef>
                <a:spcPts val="0"/>
              </a:spcBef>
              <a:spcAft>
                <a:spcPts val="0"/>
              </a:spcAft>
              <a:buNone/>
            </a:pPr>
            <a:endParaRPr/>
          </a:p>
        </p:txBody>
      </p:sp>
      <p:sp>
        <p:nvSpPr>
          <p:cNvPr id="1108" name="Google Shape;1108;g27f683b8c3a_0_159"/>
          <p:cNvSpPr txBox="1">
            <a:spLocks noGrp="1"/>
          </p:cNvSpPr>
          <p:nvPr>
            <p:ph type="body" idx="1"/>
          </p:nvPr>
        </p:nvSpPr>
        <p:spPr>
          <a:xfrm>
            <a:off x="789134" y="2160589"/>
            <a:ext cx="8596800" cy="3880800"/>
          </a:xfrm>
          <a:prstGeom prst="rect">
            <a:avLst/>
          </a:prstGeom>
        </p:spPr>
        <p:txBody>
          <a:bodyPr spcFirstLastPara="1" wrap="square" lIns="91425" tIns="45700" rIns="91425" bIns="45700" anchor="t" anchorCtr="0">
            <a:normAutofit fontScale="92500" lnSpcReduction="20000"/>
          </a:bodyPr>
          <a:lstStyle/>
          <a:p>
            <a:pPr marL="457200" lvl="0" indent="-320040" algn="l" rtl="0">
              <a:spcBef>
                <a:spcPts val="1000"/>
              </a:spcBef>
              <a:spcAft>
                <a:spcPts val="0"/>
              </a:spcAft>
              <a:buSzPts val="1440"/>
              <a:buChar char="►"/>
            </a:pPr>
            <a:r>
              <a:rPr lang="en-US"/>
              <a:t>A Joined Report in Salesforce combines two reports that have different report types, within a single view. Salesforce Joined Reports appear like one single report so that you can get a more holistic data view.</a:t>
            </a:r>
            <a:endParaRPr/>
          </a:p>
          <a:p>
            <a:pPr marL="457200" lvl="0" indent="-320040" algn="l" rtl="0">
              <a:spcBef>
                <a:spcPts val="0"/>
              </a:spcBef>
              <a:spcAft>
                <a:spcPts val="0"/>
              </a:spcAft>
              <a:buSzPts val="1440"/>
              <a:buChar char="►"/>
            </a:pPr>
            <a:r>
              <a:rPr lang="en-US"/>
              <a:t>In the Lightning Report Builder, you add report blocks, and then define the filters for each block. You can use both standard and/or custom report types as report blocks.</a:t>
            </a:r>
            <a:endParaRPr/>
          </a:p>
          <a:p>
            <a:pPr marL="0" lvl="0" indent="0" algn="l" rtl="0">
              <a:spcBef>
                <a:spcPts val="1000"/>
              </a:spcBef>
              <a:spcAft>
                <a:spcPts val="0"/>
              </a:spcAft>
              <a:buClr>
                <a:schemeClr val="dk1"/>
              </a:buClr>
              <a:buSzPts val="1100"/>
              <a:buFont typeface="Arial"/>
              <a:buNone/>
            </a:pPr>
            <a:r>
              <a:rPr lang="en-US" b="1" u="sng"/>
              <a:t>When Should You Use a Joined Report?</a:t>
            </a:r>
            <a:endParaRPr b="1" u="sng"/>
          </a:p>
          <a:p>
            <a:pPr marL="0" lvl="0" indent="0" algn="l" rtl="0">
              <a:spcBef>
                <a:spcPts val="1000"/>
              </a:spcBef>
              <a:spcAft>
                <a:spcPts val="0"/>
              </a:spcAft>
              <a:buClr>
                <a:schemeClr val="dk1"/>
              </a:buClr>
              <a:buSzPts val="1100"/>
              <a:buFont typeface="Arial"/>
              <a:buNone/>
            </a:pPr>
            <a:r>
              <a:rPr lang="en-US"/>
              <a:t>Joined Report is designed to show two unrelated reports in one view</a:t>
            </a:r>
            <a:endParaRPr/>
          </a:p>
          <a:p>
            <a:pPr marL="0" lvl="0" indent="0" algn="l" rtl="0">
              <a:spcBef>
                <a:spcPts val="1000"/>
              </a:spcBef>
              <a:spcAft>
                <a:spcPts val="0"/>
              </a:spcAft>
              <a:buClr>
                <a:schemeClr val="dk1"/>
              </a:buClr>
              <a:buSzPts val="1100"/>
              <a:buFont typeface="Arial"/>
              <a:buNone/>
            </a:pPr>
            <a:r>
              <a:rPr lang="en-US"/>
              <a:t>For example: </a:t>
            </a:r>
            <a:r>
              <a:rPr lang="en-US" b="1"/>
              <a:t>Account's related Opportunities and related Cases in one view</a:t>
            </a:r>
            <a:endParaRPr b="1"/>
          </a:p>
          <a:p>
            <a:pPr marL="0" lvl="0" indent="0" algn="l" rtl="0">
              <a:spcBef>
                <a:spcPts val="1000"/>
              </a:spcBef>
              <a:spcAft>
                <a:spcPts val="0"/>
              </a:spcAft>
              <a:buClr>
                <a:schemeClr val="dk1"/>
              </a:buClr>
              <a:buSzPts val="1100"/>
              <a:buFont typeface="Arial"/>
              <a:buNone/>
            </a:pPr>
            <a:r>
              <a:rPr lang="en-US"/>
              <a:t>We will create a Joined Report:</a:t>
            </a:r>
            <a:endParaRPr/>
          </a:p>
          <a:p>
            <a:pPr marL="914400" lvl="0" indent="-320040" algn="l" rtl="0">
              <a:spcBef>
                <a:spcPts val="1000"/>
              </a:spcBef>
              <a:spcAft>
                <a:spcPts val="0"/>
              </a:spcAft>
              <a:buSzPts val="1440"/>
              <a:buChar char="►"/>
            </a:pPr>
            <a:r>
              <a:rPr lang="en-US"/>
              <a:t>Block 1:</a:t>
            </a:r>
            <a:r>
              <a:rPr lang="en-US" b="1"/>
              <a:t> Account </a:t>
            </a:r>
            <a:r>
              <a:rPr lang="en-US"/>
              <a:t>report</a:t>
            </a:r>
            <a:endParaRPr/>
          </a:p>
          <a:p>
            <a:pPr marL="914400" lvl="0" indent="-320040" algn="l" rtl="0">
              <a:spcBef>
                <a:spcPts val="0"/>
              </a:spcBef>
              <a:spcAft>
                <a:spcPts val="0"/>
              </a:spcAft>
              <a:buSzPts val="1440"/>
              <a:buChar char="►"/>
            </a:pPr>
            <a:r>
              <a:rPr lang="en-US"/>
              <a:t>Block 2: </a:t>
            </a:r>
            <a:r>
              <a:rPr lang="en-US" b="1"/>
              <a:t>Cases </a:t>
            </a:r>
            <a:r>
              <a:rPr lang="en-US"/>
              <a:t>related to the Account</a:t>
            </a:r>
            <a:endParaRPr/>
          </a:p>
          <a:p>
            <a:pPr marL="914400" lvl="0" indent="-320040" algn="l" rtl="0">
              <a:spcBef>
                <a:spcPts val="0"/>
              </a:spcBef>
              <a:spcAft>
                <a:spcPts val="0"/>
              </a:spcAft>
              <a:buSzPts val="1440"/>
              <a:buChar char="►"/>
            </a:pPr>
            <a:r>
              <a:rPr lang="en-US"/>
              <a:t>Block 3: </a:t>
            </a:r>
            <a:r>
              <a:rPr lang="en-US" b="1"/>
              <a:t>Opportunities</a:t>
            </a:r>
            <a:r>
              <a:rPr lang="en-US"/>
              <a:t> related to the Account</a:t>
            </a:r>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1112"/>
        <p:cNvGrpSpPr/>
        <p:nvPr/>
      </p:nvGrpSpPr>
      <p:grpSpPr>
        <a:xfrm>
          <a:off x="0" y="0"/>
          <a:ext cx="0" cy="0"/>
          <a:chOff x="0" y="0"/>
          <a:chExt cx="0" cy="0"/>
        </a:xfrm>
      </p:grpSpPr>
      <p:sp>
        <p:nvSpPr>
          <p:cNvPr id="1113" name="Google Shape;1113;g27f683b8c3a_0_164"/>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Joined Report</a:t>
            </a:r>
            <a:endParaRPr/>
          </a:p>
          <a:p>
            <a:pPr marL="0" lvl="0" indent="0" algn="l" rtl="0">
              <a:spcBef>
                <a:spcPts val="0"/>
              </a:spcBef>
              <a:spcAft>
                <a:spcPts val="0"/>
              </a:spcAft>
              <a:buNone/>
            </a:pPr>
            <a:endParaRPr/>
          </a:p>
        </p:txBody>
      </p:sp>
      <p:sp>
        <p:nvSpPr>
          <p:cNvPr id="1114" name="Google Shape;1114;g27f683b8c3a_0_164"/>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b="1"/>
              <a:t>Reviewing Support Cases by Status</a:t>
            </a:r>
            <a:endParaRPr b="1"/>
          </a:p>
          <a:p>
            <a:pPr marL="0" lvl="0" indent="0" algn="l" rtl="0">
              <a:spcBef>
                <a:spcPts val="1000"/>
              </a:spcBef>
              <a:spcAft>
                <a:spcPts val="0"/>
              </a:spcAft>
              <a:buNone/>
            </a:pPr>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1118"/>
        <p:cNvGrpSpPr/>
        <p:nvPr/>
      </p:nvGrpSpPr>
      <p:grpSpPr>
        <a:xfrm>
          <a:off x="0" y="0"/>
          <a:ext cx="0" cy="0"/>
          <a:chOff x="0" y="0"/>
          <a:chExt cx="0" cy="0"/>
        </a:xfrm>
      </p:grpSpPr>
      <p:sp>
        <p:nvSpPr>
          <p:cNvPr id="1119" name="Google Shape;1119;g27f683b8c3a_0_169"/>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Salesforce Joined Reports: What to keep in mind</a:t>
            </a:r>
            <a:endParaRPr/>
          </a:p>
        </p:txBody>
      </p:sp>
      <p:sp>
        <p:nvSpPr>
          <p:cNvPr id="1120" name="Google Shape;1120;g27f683b8c3a_0_169"/>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Report performance: the more blocks your report contains, the longer it will take to load. If you have more than 2 blocks, use report filters to keep the report view only to the data required</a:t>
            </a:r>
            <a:endParaRPr/>
          </a:p>
          <a:p>
            <a:pPr marL="457200" lvl="0" indent="-320040" algn="l" rtl="0">
              <a:spcBef>
                <a:spcPts val="0"/>
              </a:spcBef>
              <a:spcAft>
                <a:spcPts val="0"/>
              </a:spcAft>
              <a:buSzPts val="1440"/>
              <a:buChar char="►"/>
            </a:pPr>
            <a:r>
              <a:rPr lang="en-US"/>
              <a:t>Export: Joined Reports are designed to be visually useful inside of Salesforce, so they don't export into a workable format.</a:t>
            </a:r>
            <a:endParaRPr/>
          </a:p>
          <a:p>
            <a:pPr marL="457200" lvl="0" indent="-320040" algn="l" rtl="0">
              <a:spcBef>
                <a:spcPts val="0"/>
              </a:spcBef>
              <a:spcAft>
                <a:spcPts val="0"/>
              </a:spcAft>
              <a:buSzPts val="1440"/>
              <a:buChar char="►"/>
            </a:pPr>
            <a:r>
              <a:rPr lang="en-US"/>
              <a:t>Charts: you can only add one chart to Joined Reports.</a:t>
            </a:r>
            <a:endParaRPr/>
          </a:p>
          <a:p>
            <a:pPr marL="457200" lvl="0" indent="-320040" algn="l" rtl="0">
              <a:spcBef>
                <a:spcPts val="0"/>
              </a:spcBef>
              <a:spcAft>
                <a:spcPts val="0"/>
              </a:spcAft>
              <a:buSzPts val="1440"/>
              <a:buChar char="►"/>
            </a:pPr>
            <a:r>
              <a:rPr lang="en-US"/>
              <a:t>With </a:t>
            </a:r>
            <a:r>
              <a:rPr lang="en-US" b="1"/>
              <a:t>up to five blocks</a:t>
            </a:r>
            <a:r>
              <a:rPr lang="en-US"/>
              <a:t>, joined reports let you view different types of information in a single report. Each block shows data from one standard or custom report type.</a:t>
            </a:r>
            <a:endParaRPr/>
          </a:p>
          <a:p>
            <a:pPr marL="0" lvl="0" indent="0" algn="l" rtl="0">
              <a:spcBef>
                <a:spcPts val="1000"/>
              </a:spcBef>
              <a:spcAft>
                <a:spcPts val="0"/>
              </a:spcAft>
              <a:buNone/>
            </a:pPr>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sp>
        <p:nvSpPr>
          <p:cNvPr id="1125" name="Google Shape;1125;g27f683b8c3a_6_1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Custom report types in Salesforce</a:t>
            </a:r>
            <a:endParaRPr/>
          </a:p>
          <a:p>
            <a:pPr marL="0" lvl="0" indent="0" algn="l" rtl="0">
              <a:spcBef>
                <a:spcPts val="0"/>
              </a:spcBef>
              <a:spcAft>
                <a:spcPts val="0"/>
              </a:spcAft>
              <a:buNone/>
            </a:pPr>
            <a:endParaRPr/>
          </a:p>
        </p:txBody>
      </p:sp>
      <p:sp>
        <p:nvSpPr>
          <p:cNvPr id="1126" name="Google Shape;1126;g27f683b8c3a_6_1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a:t>Custom report types come in when you want to go beyond standard and auto-created report types. Great examples of when you will look to create a custom report type are if you need to:</a:t>
            </a:r>
            <a:endParaRPr/>
          </a:p>
          <a:p>
            <a:pPr marL="914400" lvl="0" indent="-320040" algn="l" rtl="0">
              <a:spcBef>
                <a:spcPts val="1000"/>
              </a:spcBef>
              <a:spcAft>
                <a:spcPts val="0"/>
              </a:spcAft>
              <a:buSzPts val="1440"/>
              <a:buChar char="►"/>
            </a:pPr>
            <a:r>
              <a:rPr lang="en-US"/>
              <a:t>Report on more than two objects at a time?</a:t>
            </a:r>
            <a:endParaRPr/>
          </a:p>
          <a:p>
            <a:pPr marL="914400" lvl="0" indent="-320040" algn="l" rtl="0">
              <a:spcBef>
                <a:spcPts val="0"/>
              </a:spcBef>
              <a:spcAft>
                <a:spcPts val="0"/>
              </a:spcAft>
              <a:buSzPts val="1440"/>
              <a:buChar char="►"/>
            </a:pPr>
            <a:r>
              <a:rPr lang="en-US"/>
              <a:t>Report using 'without a relationship (eg. Contacts without Accounts), instead of just a "with" relationship?</a:t>
            </a:r>
            <a:endParaRPr/>
          </a:p>
          <a:p>
            <a:pPr marL="0" lvl="0" indent="0" algn="l" rtl="0">
              <a:spcBef>
                <a:spcPts val="1000"/>
              </a:spcBef>
              <a:spcAft>
                <a:spcPts val="0"/>
              </a:spcAft>
              <a:buClr>
                <a:schemeClr val="dk1"/>
              </a:buClr>
              <a:buSzPts val="1100"/>
              <a:buFont typeface="Arial"/>
              <a:buNone/>
            </a:pPr>
            <a:r>
              <a:rPr lang="en-US" b="1"/>
              <a:t>Note:</a:t>
            </a:r>
            <a:r>
              <a:rPr lang="en-US"/>
              <a:t> only Salesforce Administrators or users with the</a:t>
            </a:r>
            <a:r>
              <a:rPr lang="en-US" b="1"/>
              <a:t> 'Manage Custom Report Types'</a:t>
            </a:r>
            <a:r>
              <a:rPr lang="en-US"/>
              <a:t> permission can create custom report types</a:t>
            </a:r>
            <a:endParaRPr/>
          </a:p>
          <a:p>
            <a:pPr marL="0" lvl="0" indent="0" algn="l" rtl="0">
              <a:spcBef>
                <a:spcPts val="1000"/>
              </a:spcBef>
              <a:spcAft>
                <a:spcPts val="0"/>
              </a:spcAft>
              <a:buNone/>
            </a:pPr>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1130"/>
        <p:cNvGrpSpPr/>
        <p:nvPr/>
      </p:nvGrpSpPr>
      <p:grpSpPr>
        <a:xfrm>
          <a:off x="0" y="0"/>
          <a:ext cx="0" cy="0"/>
          <a:chOff x="0" y="0"/>
          <a:chExt cx="0" cy="0"/>
        </a:xfrm>
      </p:grpSpPr>
      <p:sp>
        <p:nvSpPr>
          <p:cNvPr id="1131" name="Google Shape;1131;g27f683b8c3a_6_1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Create Custom Report types</a:t>
            </a:r>
            <a:endParaRPr/>
          </a:p>
          <a:p>
            <a:pPr marL="0" lvl="0" indent="0" algn="l" rtl="0">
              <a:spcBef>
                <a:spcPts val="0"/>
              </a:spcBef>
              <a:spcAft>
                <a:spcPts val="0"/>
              </a:spcAft>
              <a:buNone/>
            </a:pPr>
            <a:endParaRPr/>
          </a:p>
        </p:txBody>
      </p:sp>
      <p:sp>
        <p:nvSpPr>
          <p:cNvPr id="1132" name="Google Shape;1132;g27f683b8c3a_6_1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Accounts With or Without Opportunities</a:t>
            </a:r>
            <a:endParaRPr/>
          </a:p>
          <a:p>
            <a:pPr marL="457200" lvl="0" indent="-320040" algn="l" rtl="0">
              <a:spcBef>
                <a:spcPts val="0"/>
              </a:spcBef>
              <a:spcAft>
                <a:spcPts val="0"/>
              </a:spcAft>
              <a:buSzPts val="1440"/>
              <a:buChar char="►"/>
            </a:pPr>
            <a:r>
              <a:rPr lang="en-US"/>
              <a:t>Account with or without Contacts</a:t>
            </a:r>
            <a:endParaRPr/>
          </a:p>
          <a:p>
            <a:pPr marL="457200" lvl="0" indent="-320040" algn="l" rtl="0">
              <a:spcBef>
                <a:spcPts val="0"/>
              </a:spcBef>
              <a:spcAft>
                <a:spcPts val="0"/>
              </a:spcAft>
              <a:buSzPts val="1440"/>
              <a:buChar char="►"/>
            </a:pPr>
            <a:r>
              <a:rPr lang="en-US"/>
              <a:t>Contacts with Cases</a:t>
            </a:r>
            <a:endParaRPr/>
          </a:p>
          <a:p>
            <a:pPr marL="457200" lvl="0" indent="-320040" algn="l" rtl="0">
              <a:spcBef>
                <a:spcPts val="0"/>
              </a:spcBef>
              <a:spcAft>
                <a:spcPts val="0"/>
              </a:spcAft>
              <a:buSzPts val="1440"/>
              <a:buChar char="►"/>
            </a:pPr>
            <a:r>
              <a:rPr lang="en-US"/>
              <a:t>Accounts With Orders and Products</a:t>
            </a:r>
            <a:endParaRPr/>
          </a:p>
          <a:p>
            <a:pPr marL="0" lvl="0" indent="0" algn="l" rtl="0">
              <a:spcBef>
                <a:spcPts val="1000"/>
              </a:spcBef>
              <a:spcAft>
                <a:spcPts val="0"/>
              </a:spcAft>
              <a:buClr>
                <a:schemeClr val="dk1"/>
              </a:buClr>
              <a:buSzPts val="1100"/>
              <a:buFont typeface="Arial"/>
              <a:buNone/>
            </a:pPr>
            <a:r>
              <a:rPr lang="en-US" b="1" u="sng"/>
              <a:t>Highlights of Custom Report Types</a:t>
            </a:r>
            <a:endParaRPr b="1" u="sng"/>
          </a:p>
          <a:p>
            <a:pPr marL="457200" lvl="0" indent="-320040" algn="l" rtl="0">
              <a:spcBef>
                <a:spcPts val="1000"/>
              </a:spcBef>
              <a:spcAft>
                <a:spcPts val="0"/>
              </a:spcAft>
              <a:buSzPts val="1440"/>
              <a:buChar char="►"/>
            </a:pPr>
            <a:r>
              <a:rPr lang="en-US"/>
              <a:t>Multiple Objects: add up to 4 layers of objects as long as they have a parent-child relationship, </a:t>
            </a:r>
            <a:endParaRPr/>
          </a:p>
          <a:p>
            <a:pPr marL="457200" lvl="0" indent="-320040" algn="l" rtl="0">
              <a:spcBef>
                <a:spcPts val="0"/>
              </a:spcBef>
              <a:spcAft>
                <a:spcPts val="0"/>
              </a:spcAft>
              <a:buSzPts val="1440"/>
              <a:buChar char="►"/>
            </a:pPr>
            <a:r>
              <a:rPr lang="en-US"/>
              <a:t>Fields via Lookup: you can add fields into the report from any related object,</a:t>
            </a:r>
            <a:endParaRPr/>
          </a:p>
          <a:p>
            <a:pPr marL="457200" lvl="0" indent="-320040" algn="l" rtl="0">
              <a:spcBef>
                <a:spcPts val="0"/>
              </a:spcBef>
              <a:spcAft>
                <a:spcPts val="0"/>
              </a:spcAft>
              <a:buSzPts val="1440"/>
              <a:buChar char="►"/>
            </a:pPr>
            <a:r>
              <a:rPr lang="en-US"/>
              <a:t>Sections and fields: create, remove, rename, and reorder,</a:t>
            </a:r>
            <a:endParaRPr/>
          </a:p>
          <a:p>
            <a:pPr marL="457200" lvl="0" indent="-320040" algn="l" rtl="0">
              <a:spcBef>
                <a:spcPts val="0"/>
              </a:spcBef>
              <a:spcAft>
                <a:spcPts val="0"/>
              </a:spcAft>
              <a:buSzPts val="1440"/>
              <a:buChar char="►"/>
            </a:pPr>
            <a:r>
              <a:rPr lang="en-US"/>
              <a:t>Default Columns: you can control which columns are already displayed on the report when users create a new one.</a:t>
            </a:r>
            <a:endParaRPr/>
          </a:p>
          <a:p>
            <a:pPr marL="0" lvl="0" indent="0" algn="l" rtl="0">
              <a:spcBef>
                <a:spcPts val="1000"/>
              </a:spcBef>
              <a:spcAft>
                <a:spcPts val="0"/>
              </a:spcAft>
              <a:buNone/>
            </a:pPr>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sp>
        <p:nvSpPr>
          <p:cNvPr id="1137" name="Google Shape;1137;g27f683b8c3a_6_2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Standard object</a:t>
            </a:r>
            <a:endParaRPr/>
          </a:p>
          <a:p>
            <a:pPr marL="0" lvl="0" indent="0" algn="l" rtl="0">
              <a:spcBef>
                <a:spcPts val="0"/>
              </a:spcBef>
              <a:spcAft>
                <a:spcPts val="0"/>
              </a:spcAft>
              <a:buNone/>
            </a:pPr>
            <a:endParaRPr/>
          </a:p>
        </p:txBody>
      </p:sp>
      <p:sp>
        <p:nvSpPr>
          <p:cNvPr id="1138" name="Google Shape;1138;g27f683b8c3a_6_22"/>
          <p:cNvSpPr txBox="1">
            <a:spLocks noGrp="1"/>
          </p:cNvSpPr>
          <p:nvPr>
            <p:ph type="body" idx="1"/>
          </p:nvPr>
        </p:nvSpPr>
        <p:spPr>
          <a:xfrm>
            <a:off x="789134" y="2160589"/>
            <a:ext cx="8596800" cy="3880800"/>
          </a:xfrm>
          <a:prstGeom prst="rect">
            <a:avLst/>
          </a:prstGeom>
        </p:spPr>
        <p:txBody>
          <a:bodyPr spcFirstLastPara="1" wrap="square" lIns="91425" tIns="45700" rIns="91425" bIns="45700" anchor="t" anchorCtr="0">
            <a:noAutofit/>
          </a:bodyPr>
          <a:lstStyle/>
          <a:p>
            <a:pPr marL="457200" lvl="0" indent="-325374" algn="l" rtl="0">
              <a:lnSpc>
                <a:spcPct val="80000"/>
              </a:lnSpc>
              <a:spcBef>
                <a:spcPts val="1000"/>
              </a:spcBef>
              <a:spcAft>
                <a:spcPts val="0"/>
              </a:spcAft>
              <a:buSzPts val="1524"/>
              <a:buChar char="►"/>
            </a:pPr>
            <a:r>
              <a:rPr lang="en-US" sz="1829"/>
              <a:t>Salesforce Order object is </a:t>
            </a:r>
            <a:r>
              <a:rPr lang="en-US" sz="1829" b="1"/>
              <a:t>used to automate an organization's post deal process</a:t>
            </a:r>
            <a:r>
              <a:rPr lang="en-US" sz="1829"/>
              <a:t>. You can create an Order using either Account or Contract in Salesforce, and then track order information using Orders tab.</a:t>
            </a:r>
            <a:endParaRPr sz="1829"/>
          </a:p>
          <a:p>
            <a:pPr marL="457200" lvl="0" indent="-325374" algn="l" rtl="0">
              <a:lnSpc>
                <a:spcPct val="80000"/>
              </a:lnSpc>
              <a:spcBef>
                <a:spcPts val="0"/>
              </a:spcBef>
              <a:spcAft>
                <a:spcPts val="0"/>
              </a:spcAft>
              <a:buSzPts val="1524"/>
              <a:buChar char="►"/>
            </a:pPr>
            <a:r>
              <a:rPr lang="en-US" sz="1829" b="1"/>
              <a:t>Products</a:t>
            </a:r>
            <a:r>
              <a:rPr lang="en-US" sz="1829"/>
              <a:t> are the items and services that you sell to customers. Each product can exist in multiple price books with different prices</a:t>
            </a:r>
            <a:endParaRPr sz="1829"/>
          </a:p>
          <a:p>
            <a:pPr marL="457200" lvl="0" indent="-325374" algn="l" rtl="0">
              <a:lnSpc>
                <a:spcPct val="80000"/>
              </a:lnSpc>
              <a:spcBef>
                <a:spcPts val="0"/>
              </a:spcBef>
              <a:spcAft>
                <a:spcPts val="0"/>
              </a:spcAft>
              <a:buSzPts val="1524"/>
              <a:buChar char="►"/>
            </a:pPr>
            <a:r>
              <a:rPr lang="en-US" sz="1829"/>
              <a:t>The standard</a:t>
            </a:r>
            <a:r>
              <a:rPr lang="en-US" sz="1829" b="1"/>
              <a:t> price book </a:t>
            </a:r>
            <a:r>
              <a:rPr lang="en-US" sz="1829"/>
              <a:t>is the master list of all your products and their default standard prices. </a:t>
            </a:r>
            <a:r>
              <a:rPr lang="en-US" sz="1829" b="1"/>
              <a:t>Salesforce </a:t>
            </a:r>
            <a:r>
              <a:rPr lang="en-US" sz="1829"/>
              <a:t>creates the standard price book when you start you </a:t>
            </a:r>
            <a:r>
              <a:rPr lang="en-US" sz="1829" b="1"/>
              <a:t>start creating product records. It includes all your products and their standard prices regardless of any custom price books that include those products</a:t>
            </a:r>
            <a:r>
              <a:rPr lang="en-US" sz="1829"/>
              <a:t>.</a:t>
            </a:r>
            <a:endParaRPr sz="1829"/>
          </a:p>
          <a:p>
            <a:pPr marL="457200" lvl="0" indent="-325374" algn="l" rtl="0">
              <a:lnSpc>
                <a:spcPct val="80000"/>
              </a:lnSpc>
              <a:spcBef>
                <a:spcPts val="0"/>
              </a:spcBef>
              <a:spcAft>
                <a:spcPts val="0"/>
              </a:spcAft>
              <a:buSzPts val="1524"/>
              <a:buChar char="►"/>
            </a:pPr>
            <a:r>
              <a:rPr lang="en-US" sz="1829" b="1"/>
              <a:t>A custom price book is a separate list of products with custom prices, called list prices. Custom price books are ideal for offering products at different prices to different market segments, regions, or other subsets of your customers. Create a separate price book for each set of customers that you want to address. For example, if you have one set of prices for domestic customers and another for international customers, create a domestic price book and an international one</a:t>
            </a:r>
            <a:r>
              <a:rPr lang="en-US" sz="1829"/>
              <a:t>.</a:t>
            </a:r>
            <a:endParaRPr sz="1829"/>
          </a:p>
          <a:p>
            <a:pPr marL="457200" lvl="0" indent="-325374" algn="l" rtl="0">
              <a:lnSpc>
                <a:spcPct val="80000"/>
              </a:lnSpc>
              <a:spcBef>
                <a:spcPts val="0"/>
              </a:spcBef>
              <a:spcAft>
                <a:spcPts val="0"/>
              </a:spcAft>
              <a:buSzPts val="1524"/>
              <a:buChar char="►"/>
            </a:pPr>
            <a:r>
              <a:rPr lang="en-US" sz="1829"/>
              <a:t>An </a:t>
            </a:r>
            <a:r>
              <a:rPr lang="en-US" sz="1829" b="1"/>
              <a:t>order product</a:t>
            </a:r>
            <a:r>
              <a:rPr lang="en-US" sz="1829"/>
              <a:t> is a product or service that's provided to a customer according to an associated order.</a:t>
            </a:r>
            <a:endParaRPr sz="1829"/>
          </a:p>
          <a:p>
            <a:pPr marL="0" lvl="0" indent="0" algn="l" rtl="0">
              <a:lnSpc>
                <a:spcPct val="80000"/>
              </a:lnSpc>
              <a:spcBef>
                <a:spcPts val="1000"/>
              </a:spcBef>
              <a:spcAft>
                <a:spcPts val="0"/>
              </a:spcAft>
              <a:buSzPts val="935"/>
              <a:buNone/>
            </a:pPr>
            <a:endParaRPr sz="1829"/>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Position object and its fields</a:t>
            </a:r>
            <a:endParaRPr/>
          </a:p>
        </p:txBody>
      </p:sp>
      <p:graphicFrame>
        <p:nvGraphicFramePr>
          <p:cNvPr id="250" name="Google Shape;250;p16"/>
          <p:cNvGraphicFramePr/>
          <p:nvPr/>
        </p:nvGraphicFramePr>
        <p:xfrm>
          <a:off x="677863" y="2160588"/>
          <a:ext cx="3000000" cy="3000000"/>
        </p:xfrm>
        <a:graphic>
          <a:graphicData uri="http://schemas.openxmlformats.org/drawingml/2006/table">
            <a:tbl>
              <a:tblPr firstRow="1" bandRow="1">
                <a:noFill/>
                <a:tableStyleId>{BCD1FCDB-1370-4345-BA33-21CB5F712607}</a:tableStyleId>
              </a:tblPr>
              <a:tblGrid>
                <a:gridCol w="4298150">
                  <a:extLst>
                    <a:ext uri="{9D8B030D-6E8A-4147-A177-3AD203B41FA5}">
                      <a16:colId xmlns:a16="http://schemas.microsoft.com/office/drawing/2014/main" val="20000"/>
                    </a:ext>
                  </a:extLst>
                </a:gridCol>
                <a:gridCol w="4298150">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a:t>Field Name</a:t>
                      </a:r>
                      <a:endParaRPr/>
                    </a:p>
                  </a:txBody>
                  <a:tcPr marL="91450" marR="91450" marT="45725" marB="45725"/>
                </a:tc>
                <a:tc>
                  <a:txBody>
                    <a:bodyPr/>
                    <a:lstStyle/>
                    <a:p>
                      <a:pPr marL="0" marR="0" lvl="0" indent="0" algn="l" rtl="0">
                        <a:spcBef>
                          <a:spcPts val="0"/>
                        </a:spcBef>
                        <a:spcAft>
                          <a:spcPts val="0"/>
                        </a:spcAft>
                        <a:buNone/>
                      </a:pPr>
                      <a:r>
                        <a:rPr lang="en-US" sz="1800"/>
                        <a:t>Data Type</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t>Open Date</a:t>
                      </a:r>
                      <a:endParaRPr/>
                    </a:p>
                  </a:txBody>
                  <a:tcPr marL="91450" marR="91450" marT="45725" marB="45725"/>
                </a:tc>
                <a:tc>
                  <a:txBody>
                    <a:bodyPr/>
                    <a:lstStyle/>
                    <a:p>
                      <a:pPr marL="0" marR="0" lvl="0" indent="0" algn="l" rtl="0">
                        <a:spcBef>
                          <a:spcPts val="0"/>
                        </a:spcBef>
                        <a:spcAft>
                          <a:spcPts val="0"/>
                        </a:spcAft>
                        <a:buNone/>
                      </a:pPr>
                      <a:r>
                        <a:rPr lang="en-US" sz="1800"/>
                        <a:t>Date</a:t>
                      </a:r>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t>Hire By</a:t>
                      </a:r>
                      <a:endParaRPr/>
                    </a:p>
                  </a:txBody>
                  <a:tcPr marL="91450" marR="91450" marT="45725" marB="45725"/>
                </a:tc>
                <a:tc>
                  <a:txBody>
                    <a:bodyPr/>
                    <a:lstStyle/>
                    <a:p>
                      <a:pPr marL="0" marR="0" lvl="0" indent="0" algn="l" rtl="0">
                        <a:spcBef>
                          <a:spcPts val="0"/>
                        </a:spcBef>
                        <a:spcAft>
                          <a:spcPts val="0"/>
                        </a:spcAft>
                        <a:buNone/>
                      </a:pPr>
                      <a:r>
                        <a:rPr lang="en-US" sz="1800"/>
                        <a:t>Date </a:t>
                      </a:r>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a:t>Close Date</a:t>
                      </a:r>
                      <a:endParaRPr/>
                    </a:p>
                  </a:txBody>
                  <a:tcPr marL="91450" marR="91450" marT="45725" marB="45725"/>
                </a:tc>
                <a:tc>
                  <a:txBody>
                    <a:bodyPr/>
                    <a:lstStyle/>
                    <a:p>
                      <a:pPr marL="0" marR="0" lvl="0" indent="0" algn="l" rtl="0">
                        <a:spcBef>
                          <a:spcPts val="0"/>
                        </a:spcBef>
                        <a:spcAft>
                          <a:spcPts val="0"/>
                        </a:spcAft>
                        <a:buNone/>
                      </a:pPr>
                      <a:r>
                        <a:rPr lang="en-US" sz="1800"/>
                        <a:t>Date</a:t>
                      </a:r>
                      <a:endParaRPr/>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a:t>Location</a:t>
                      </a:r>
                      <a:endParaRPr/>
                    </a:p>
                  </a:txBody>
                  <a:tcPr marL="91450" marR="91450" marT="45725" marB="45725"/>
                </a:tc>
                <a:tc>
                  <a:txBody>
                    <a:bodyPr/>
                    <a:lstStyle/>
                    <a:p>
                      <a:pPr marL="0" marR="0" lvl="0" indent="0" algn="l" rtl="0">
                        <a:spcBef>
                          <a:spcPts val="0"/>
                        </a:spcBef>
                        <a:spcAft>
                          <a:spcPts val="0"/>
                        </a:spcAft>
                        <a:buNone/>
                      </a:pPr>
                      <a:r>
                        <a:rPr lang="en-US" sz="1800"/>
                        <a:t>Picklist (</a:t>
                      </a:r>
                      <a:endParaRPr/>
                    </a:p>
                    <a:p>
                      <a:pPr marL="0" marR="0" lvl="0" indent="0" algn="l" rtl="0">
                        <a:spcBef>
                          <a:spcPts val="0"/>
                        </a:spcBef>
                        <a:spcAft>
                          <a:spcPts val="0"/>
                        </a:spcAft>
                        <a:buNone/>
                      </a:pPr>
                      <a:r>
                        <a:rPr lang="en-US" sz="1800"/>
                        <a:t>San Francisco, CA,</a:t>
                      </a:r>
                      <a:endParaRPr/>
                    </a:p>
                    <a:p>
                      <a:pPr marL="0" marR="0" lvl="0" indent="0" algn="l" rtl="0">
                        <a:spcBef>
                          <a:spcPts val="0"/>
                        </a:spcBef>
                        <a:spcAft>
                          <a:spcPts val="0"/>
                        </a:spcAft>
                        <a:buNone/>
                      </a:pPr>
                      <a:r>
                        <a:rPr lang="en-US" sz="1800"/>
                        <a:t>NewYork, NY,</a:t>
                      </a:r>
                      <a:endParaRPr/>
                    </a:p>
                    <a:p>
                      <a:pPr marL="0" marR="0" lvl="0" indent="0" algn="l" rtl="0">
                        <a:spcBef>
                          <a:spcPts val="0"/>
                        </a:spcBef>
                        <a:spcAft>
                          <a:spcPts val="0"/>
                        </a:spcAft>
                        <a:buNone/>
                      </a:pPr>
                      <a:r>
                        <a:rPr lang="en-US" sz="1800"/>
                        <a:t>Tokyo, Japan,</a:t>
                      </a:r>
                      <a:endParaRPr/>
                    </a:p>
                    <a:p>
                      <a:pPr marL="0" marR="0" lvl="0" indent="0" algn="l" rtl="0">
                        <a:spcBef>
                          <a:spcPts val="0"/>
                        </a:spcBef>
                        <a:spcAft>
                          <a:spcPts val="0"/>
                        </a:spcAft>
                        <a:buNone/>
                      </a:pPr>
                      <a:r>
                        <a:rPr lang="en-US" sz="1800"/>
                        <a:t>Mumbai, India</a:t>
                      </a:r>
                      <a:endParaRPr/>
                    </a:p>
                    <a:p>
                      <a:pPr marL="0" marR="0" lvl="0" indent="0" algn="l" rtl="0">
                        <a:spcBef>
                          <a:spcPts val="0"/>
                        </a:spcBef>
                        <a:spcAft>
                          <a:spcPts val="0"/>
                        </a:spcAft>
                        <a:buNone/>
                      </a:pPr>
                      <a:r>
                        <a:rPr lang="en-US" sz="1800"/>
                        <a:t>)</a:t>
                      </a:r>
                      <a:endParaRPr/>
                    </a:p>
                  </a:txBody>
                  <a:tcPr marL="91450" marR="91450" marT="45725" marB="45725"/>
                </a:tc>
                <a:extLst>
                  <a:ext uri="{0D108BD9-81ED-4DB2-BD59-A6C34878D82A}">
                    <a16:rowId xmlns:a16="http://schemas.microsoft.com/office/drawing/2014/main" val="10004"/>
                  </a:ext>
                </a:extLst>
              </a:tr>
            </a:tbl>
          </a:graphicData>
        </a:graphic>
      </p:graphicFrame>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g27f683b8c3a_6_27"/>
          <p:cNvSpPr txBox="1">
            <a:spLocks noGrp="1"/>
          </p:cNvSpPr>
          <p:nvPr>
            <p:ph type="title"/>
          </p:nvPr>
        </p:nvSpPr>
        <p:spPr>
          <a:xfrm>
            <a:off x="677334" y="1038225"/>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Dashboards</a:t>
            </a:r>
            <a:endParaRPr/>
          </a:p>
          <a:p>
            <a:pPr marL="0" lvl="0" indent="0" algn="l" rtl="0">
              <a:spcBef>
                <a:spcPts val="0"/>
              </a:spcBef>
              <a:spcAft>
                <a:spcPts val="0"/>
              </a:spcAft>
              <a:buNone/>
            </a:pPr>
            <a:endParaRPr/>
          </a:p>
        </p:txBody>
      </p:sp>
      <p:sp>
        <p:nvSpPr>
          <p:cNvPr id="1144" name="Google Shape;1144;g27f683b8c3a_6_27"/>
          <p:cNvSpPr txBox="1">
            <a:spLocks noGrp="1"/>
          </p:cNvSpPr>
          <p:nvPr>
            <p:ph type="body" idx="1"/>
          </p:nvPr>
        </p:nvSpPr>
        <p:spPr>
          <a:xfrm>
            <a:off x="677334" y="2160589"/>
            <a:ext cx="41841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Dashboards are a way to visually represent the reports you have created. You can add charts to your reports but dashboards give you more options and also the ability to add up to 20 charts and tables on one page for a quick view of multiple reports.</a:t>
            </a:r>
            <a:endParaRPr/>
          </a:p>
          <a:p>
            <a:pPr marL="0" lvl="0" indent="0" algn="l" rtl="0">
              <a:spcBef>
                <a:spcPts val="1000"/>
              </a:spcBef>
              <a:spcAft>
                <a:spcPts val="0"/>
              </a:spcAft>
              <a:buNone/>
            </a:pPr>
            <a:endParaRPr/>
          </a:p>
        </p:txBody>
      </p:sp>
      <p:pic>
        <p:nvPicPr>
          <p:cNvPr id="1145" name="Google Shape;1145;g27f683b8c3a_6_27"/>
          <p:cNvPicPr preferRelativeResize="0"/>
          <p:nvPr/>
        </p:nvPicPr>
        <p:blipFill rotWithShape="1">
          <a:blip r:embed="rId3">
            <a:alphaModFix/>
          </a:blip>
          <a:srcRect l="46146" t="27002" r="7170" b="23460"/>
          <a:stretch/>
        </p:blipFill>
        <p:spPr>
          <a:xfrm>
            <a:off x="4935975" y="1504100"/>
            <a:ext cx="6197726" cy="3697524"/>
          </a:xfrm>
          <a:prstGeom prst="rect">
            <a:avLst/>
          </a:prstGeom>
          <a:noFill/>
          <a:ln>
            <a:noFill/>
          </a:ln>
        </p:spPr>
      </p:pic>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sp>
        <p:nvSpPr>
          <p:cNvPr id="1150" name="Google Shape;1150;g27f683b8c3a_6_3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Dashboards</a:t>
            </a:r>
            <a:endParaRPr/>
          </a:p>
          <a:p>
            <a:pPr marL="0" lvl="0" indent="0" algn="l" rtl="0">
              <a:spcBef>
                <a:spcPts val="0"/>
              </a:spcBef>
              <a:spcAft>
                <a:spcPts val="0"/>
              </a:spcAft>
              <a:buNone/>
            </a:pPr>
            <a:endParaRPr/>
          </a:p>
        </p:txBody>
      </p:sp>
      <p:sp>
        <p:nvSpPr>
          <p:cNvPr id="1151" name="Google Shape;1151;g27f683b8c3a_6_3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b="1"/>
              <a:t>Leads by Lead Source</a:t>
            </a:r>
            <a:endParaRPr b="1"/>
          </a:p>
          <a:p>
            <a:pPr marL="457200" lvl="0" indent="-320040" algn="l" rtl="0">
              <a:spcBef>
                <a:spcPts val="0"/>
              </a:spcBef>
              <a:spcAft>
                <a:spcPts val="0"/>
              </a:spcAft>
              <a:buSzPts val="1440"/>
              <a:buChar char="►"/>
            </a:pPr>
            <a:r>
              <a:rPr lang="en-US" b="1"/>
              <a:t>Closed Won Opportunities by Month</a:t>
            </a:r>
            <a:endParaRPr b="1"/>
          </a:p>
          <a:p>
            <a:pPr marL="0" lvl="0" indent="0" algn="l" rtl="0">
              <a:spcBef>
                <a:spcPts val="1000"/>
              </a:spcBef>
              <a:spcAft>
                <a:spcPts val="0"/>
              </a:spcAft>
              <a:buNone/>
            </a:pPr>
            <a:endParaRPr b="1"/>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g27f683b8c3a_6_3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fontScale="90000"/>
          </a:bodyPr>
          <a:lstStyle/>
          <a:p>
            <a:pPr marL="0" lvl="0" indent="0" algn="l" rtl="0">
              <a:spcBef>
                <a:spcPts val="0"/>
              </a:spcBef>
              <a:spcAft>
                <a:spcPts val="0"/>
              </a:spcAft>
              <a:buNone/>
            </a:pPr>
            <a:r>
              <a:rPr lang="en-US"/>
              <a:t>Dynamic Dashboards: Choose Who People View a Dashboard as in Lightning Experience</a:t>
            </a:r>
            <a:endParaRPr/>
          </a:p>
        </p:txBody>
      </p:sp>
      <p:sp>
        <p:nvSpPr>
          <p:cNvPr id="1157" name="Google Shape;1157;g27f683b8c3a_6_37"/>
          <p:cNvSpPr txBox="1">
            <a:spLocks noGrp="1"/>
          </p:cNvSpPr>
          <p:nvPr>
            <p:ph type="body" idx="1"/>
          </p:nvPr>
        </p:nvSpPr>
        <p:spPr>
          <a:xfrm>
            <a:off x="677325" y="2346975"/>
            <a:ext cx="9507900" cy="4112700"/>
          </a:xfrm>
          <a:prstGeom prst="rect">
            <a:avLst/>
          </a:prstGeom>
        </p:spPr>
        <p:txBody>
          <a:bodyPr spcFirstLastPara="1" wrap="square" lIns="91425" tIns="45700" rIns="91425" bIns="45700" anchor="t" anchorCtr="0">
            <a:noAutofit/>
          </a:bodyPr>
          <a:lstStyle/>
          <a:p>
            <a:pPr marL="457200" lvl="0" indent="-325882" algn="l" rtl="0">
              <a:lnSpc>
                <a:spcPct val="80000"/>
              </a:lnSpc>
              <a:spcBef>
                <a:spcPts val="1000"/>
              </a:spcBef>
              <a:spcAft>
                <a:spcPts val="0"/>
              </a:spcAft>
              <a:buSzPts val="1532"/>
              <a:buChar char="►"/>
            </a:pPr>
            <a:r>
              <a:rPr lang="en-US" sz="1865" b="1"/>
              <a:t>Me-</a:t>
            </a:r>
            <a:r>
              <a:rPr lang="en-US" sz="1865"/>
              <a:t> Dashboard readers see data in the dashboard according to your access to data. For example, if you can only see Opportunities in Canada, then dashboard readers only see data about Opportunities in Canada.</a:t>
            </a:r>
            <a:endParaRPr sz="1865"/>
          </a:p>
          <a:p>
            <a:pPr marL="457200" lvl="0" indent="-325882" algn="l" rtl="0">
              <a:lnSpc>
                <a:spcPct val="80000"/>
              </a:lnSpc>
              <a:spcBef>
                <a:spcPts val="0"/>
              </a:spcBef>
              <a:spcAft>
                <a:spcPts val="0"/>
              </a:spcAft>
              <a:buSzPts val="1532"/>
              <a:buChar char="►"/>
            </a:pPr>
            <a:r>
              <a:rPr lang="en-US" sz="1865" b="1"/>
              <a:t>Another person</a:t>
            </a:r>
            <a:r>
              <a:rPr lang="en-US" sz="1865"/>
              <a:t>- Dashboard readers see data in the dashboard according to the data access level of whomever you specify. For example, if you choose someone who can see Opportunities from any country, then dashboard viewers see data about Opportunities from all countries. If you have View All Data permission, you can choose any user in your organization to be the running user. If you have View My Team's Dashboards permission, you can choose any user below you in the role hierarchy.</a:t>
            </a:r>
            <a:endParaRPr sz="1865"/>
          </a:p>
          <a:p>
            <a:pPr marL="457200" lvl="0" indent="-325882" algn="l" rtl="0">
              <a:lnSpc>
                <a:spcPct val="80000"/>
              </a:lnSpc>
              <a:spcBef>
                <a:spcPts val="0"/>
              </a:spcBef>
              <a:spcAft>
                <a:spcPts val="0"/>
              </a:spcAft>
              <a:buSzPts val="1532"/>
              <a:buChar char="►"/>
            </a:pPr>
            <a:r>
              <a:rPr lang="en-US" sz="1865" b="1"/>
              <a:t>The dashboard viewer</a:t>
            </a:r>
            <a:r>
              <a:rPr lang="en-US" sz="1865"/>
              <a:t>- Dashboard viewers see data as themselves, according to their own access to data. These types of dashboards are called dynamic dashboards. Your organization can have up to 5 dynamic dashboards for Enterprise Edition, 10 for Unlimited and Performance Edition, and 3 for Developer Edition. Dynamic dashboards aren't available in other editions. In some cases, additional dynamic dashboards are available for purchase.</a:t>
            </a:r>
            <a:endParaRPr sz="1865"/>
          </a:p>
          <a:p>
            <a:pPr marL="0" lvl="0" indent="0" algn="l" rtl="0">
              <a:lnSpc>
                <a:spcPct val="80000"/>
              </a:lnSpc>
              <a:spcBef>
                <a:spcPts val="1000"/>
              </a:spcBef>
              <a:spcAft>
                <a:spcPts val="0"/>
              </a:spcAft>
              <a:buSzPts val="1018"/>
              <a:buNone/>
            </a:pPr>
            <a:endParaRPr sz="1865"/>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g27f683b8c3a_6_4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Subscribe to Dashboards</a:t>
            </a:r>
            <a:endParaRPr/>
          </a:p>
          <a:p>
            <a:pPr marL="0" lvl="0" indent="0" algn="l" rtl="0">
              <a:spcBef>
                <a:spcPts val="0"/>
              </a:spcBef>
              <a:spcAft>
                <a:spcPts val="0"/>
              </a:spcAft>
              <a:buNone/>
            </a:pPr>
            <a:endParaRPr/>
          </a:p>
        </p:txBody>
      </p:sp>
      <p:sp>
        <p:nvSpPr>
          <p:cNvPr id="1163" name="Google Shape;1163;g27f683b8c3a_6_4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Subscribe to dashboards to refresh them on a schedule that you set (daily, weekly, or monthly), and receive the refreshed dashboards results by email. You can subscribe to dashboards yourself and add other users, groups, and roles.</a:t>
            </a:r>
            <a:endParaRPr/>
          </a:p>
          <a:p>
            <a:pPr marL="0" lvl="0" indent="0" algn="l" rtl="0">
              <a:spcBef>
                <a:spcPts val="1000"/>
              </a:spcBef>
              <a:spcAft>
                <a:spcPts val="0"/>
              </a:spcAft>
              <a:buNone/>
            </a:pPr>
            <a:endParaRPr/>
          </a:p>
          <a:p>
            <a:pPr marL="0" lvl="0" indent="0" algn="l" rtl="0">
              <a:spcBef>
                <a:spcPts val="1000"/>
              </a:spcBef>
              <a:spcAft>
                <a:spcPts val="0"/>
              </a:spcAft>
              <a:buNone/>
            </a:pPr>
            <a:r>
              <a:rPr lang="en-US"/>
              <a:t>For example, to review a dashboard at the start of business every week, set the schedule to receive the dashboard weekly on Monday at 8:00 AM.</a:t>
            </a:r>
            <a:endParaRPr/>
          </a:p>
          <a:p>
            <a:pPr marL="0" lvl="0" indent="0" algn="l" rtl="0">
              <a:spcBef>
                <a:spcPts val="1000"/>
              </a:spcBef>
              <a:spcAft>
                <a:spcPts val="0"/>
              </a:spcAft>
              <a:buNone/>
            </a:pPr>
            <a:endParaRPr/>
          </a:p>
          <a:p>
            <a:pPr marL="0" lvl="0" indent="0" algn="l" rtl="0">
              <a:spcBef>
                <a:spcPts val="1000"/>
              </a:spcBef>
              <a:spcAft>
                <a:spcPts val="0"/>
              </a:spcAft>
              <a:buNone/>
            </a:pPr>
            <a:r>
              <a:rPr lang="en-US"/>
              <a:t>Note: You can't subscribe to dashboards that are configured to display data as </a:t>
            </a:r>
            <a:r>
              <a:rPr lang="en-US" b="1"/>
              <a:t>The dashboard viewer</a:t>
            </a:r>
            <a:r>
              <a:rPr lang="en-US"/>
              <a:t> under </a:t>
            </a:r>
            <a:r>
              <a:rPr lang="en-US" b="1"/>
              <a:t>View Dashboard As</a:t>
            </a:r>
            <a:r>
              <a:rPr lang="en-US"/>
              <a:t> settings in</a:t>
            </a:r>
            <a:r>
              <a:rPr lang="en-US" b="1"/>
              <a:t> Dashboard Properties</a:t>
            </a:r>
            <a:r>
              <a:rPr lang="en-US"/>
              <a:t>.</a:t>
            </a:r>
            <a:endParaRPr/>
          </a:p>
          <a:p>
            <a:pPr marL="0" lvl="0" indent="0" algn="l" rtl="0">
              <a:spcBef>
                <a:spcPts val="1000"/>
              </a:spcBef>
              <a:spcAft>
                <a:spcPts val="0"/>
              </a:spcAft>
              <a:buNone/>
            </a:pPr>
            <a:endParaRP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sp>
        <p:nvSpPr>
          <p:cNvPr id="1168" name="Google Shape;1168;g27f683b8c3a_6_4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AppExchange</a:t>
            </a:r>
            <a:endParaRPr/>
          </a:p>
          <a:p>
            <a:pPr marL="0" lvl="0" indent="0" algn="l" rtl="0">
              <a:spcBef>
                <a:spcPts val="0"/>
              </a:spcBef>
              <a:spcAft>
                <a:spcPts val="0"/>
              </a:spcAft>
              <a:buNone/>
            </a:pPr>
            <a:endParaRPr/>
          </a:p>
        </p:txBody>
      </p:sp>
      <p:sp>
        <p:nvSpPr>
          <p:cNvPr id="1169" name="Google Shape;1169;g27f683b8c3a_6_4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Salesforce AppExchange is </a:t>
            </a:r>
            <a:r>
              <a:rPr lang="en-US" b="1"/>
              <a:t>Salesforce.com's cloud computing marketplace through which end users can access, download and install software apps</a:t>
            </a:r>
            <a:r>
              <a:rPr lang="en-US"/>
              <a:t>.</a:t>
            </a:r>
            <a:endParaRPr/>
          </a:p>
          <a:p>
            <a:pPr marL="457200" lvl="0" indent="-320040" algn="l" rtl="0">
              <a:spcBef>
                <a:spcPts val="0"/>
              </a:spcBef>
              <a:spcAft>
                <a:spcPts val="0"/>
              </a:spcAft>
              <a:buSzPts val="1440"/>
              <a:buChar char="►"/>
            </a:pPr>
            <a:r>
              <a:rPr lang="en-US"/>
              <a:t>AppExchange offers a mix of free and paid apps organized into collections, categories and industry solutions that encompass a variety of fields, including small business, customer service, education, manufacturing and real estate.</a:t>
            </a:r>
            <a:endParaRPr/>
          </a:p>
          <a:p>
            <a:pPr marL="0" lvl="0" indent="0" algn="l" rtl="0">
              <a:spcBef>
                <a:spcPts val="1000"/>
              </a:spcBef>
              <a:spcAft>
                <a:spcPts val="0"/>
              </a:spcAft>
              <a:buNone/>
            </a:pPr>
            <a:endParaRP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Shape 1173"/>
        <p:cNvGrpSpPr/>
        <p:nvPr/>
      </p:nvGrpSpPr>
      <p:grpSpPr>
        <a:xfrm>
          <a:off x="0" y="0"/>
          <a:ext cx="0" cy="0"/>
          <a:chOff x="0" y="0"/>
          <a:chExt cx="0" cy="0"/>
        </a:xfrm>
      </p:grpSpPr>
      <p:sp>
        <p:nvSpPr>
          <p:cNvPr id="1174" name="Google Shape;1174;g27f683b8c3a_6_5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ct val="30555"/>
              <a:buFont typeface="Arial"/>
              <a:buNone/>
            </a:pPr>
            <a:r>
              <a:rPr lang="en-US"/>
              <a:t>Let's download Apps from AppExchange</a:t>
            </a:r>
            <a:endParaRPr/>
          </a:p>
          <a:p>
            <a:pPr marL="0" lvl="0" indent="0" algn="l" rtl="0">
              <a:spcBef>
                <a:spcPts val="0"/>
              </a:spcBef>
              <a:spcAft>
                <a:spcPts val="0"/>
              </a:spcAft>
              <a:buNone/>
            </a:pPr>
            <a:endParaRPr/>
          </a:p>
        </p:txBody>
      </p:sp>
      <p:sp>
        <p:nvSpPr>
          <p:cNvPr id="1175" name="Google Shape;1175;g27f683b8c3a_6_5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FieldTrip</a:t>
            </a:r>
            <a:endParaRPr/>
          </a:p>
          <a:p>
            <a:pPr marL="457200" lvl="0" indent="-320040" algn="l" rtl="0">
              <a:spcBef>
                <a:spcPts val="0"/>
              </a:spcBef>
              <a:spcAft>
                <a:spcPts val="0"/>
              </a:spcAft>
              <a:buSzPts val="1440"/>
              <a:buChar char="►"/>
            </a:pPr>
            <a:r>
              <a:rPr lang="en-US"/>
              <a:t>Salesforce CRM Dashboard (Classic)</a:t>
            </a:r>
            <a:endParaRPr/>
          </a:p>
          <a:p>
            <a:pPr marL="457200" lvl="0" indent="-320040" algn="l" rtl="0">
              <a:spcBef>
                <a:spcPts val="0"/>
              </a:spcBef>
              <a:spcAft>
                <a:spcPts val="0"/>
              </a:spcAft>
              <a:buSzPts val="1440"/>
              <a:buChar char="►"/>
            </a:pPr>
            <a:r>
              <a:rPr lang="en-US"/>
              <a:t>Dashboard Pack</a:t>
            </a:r>
            <a:endParaRPr/>
          </a:p>
          <a:p>
            <a:pPr marL="457200" lvl="0" indent="-320040" algn="l" rtl="0">
              <a:spcBef>
                <a:spcPts val="0"/>
              </a:spcBef>
              <a:spcAft>
                <a:spcPts val="0"/>
              </a:spcAft>
              <a:buSzPts val="1440"/>
              <a:buChar char="►"/>
            </a:pPr>
            <a:r>
              <a:rPr lang="en-US"/>
              <a:t>In-app Guidance walkthrough (Setup-&gt;in-App)</a:t>
            </a:r>
            <a:endParaRPr/>
          </a:p>
          <a:p>
            <a:pPr marL="0" lvl="0" indent="0" algn="l" rtl="0">
              <a:spcBef>
                <a:spcPts val="1000"/>
              </a:spcBef>
              <a:spcAft>
                <a:spcPts val="0"/>
              </a:spcAft>
              <a:buNone/>
            </a:pPr>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g27f683b8c3a_6_5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ct val="30555"/>
              <a:buFont typeface="Arial"/>
              <a:buNone/>
            </a:pPr>
            <a:r>
              <a:rPr lang="en-US"/>
              <a:t>Let's download Apps from AppExchange</a:t>
            </a:r>
            <a:endParaRPr/>
          </a:p>
          <a:p>
            <a:pPr marL="0" lvl="0" indent="0" algn="l" rtl="0">
              <a:spcBef>
                <a:spcPts val="0"/>
              </a:spcBef>
              <a:spcAft>
                <a:spcPts val="0"/>
              </a:spcAft>
              <a:buNone/>
            </a:pPr>
            <a:endParaRPr/>
          </a:p>
        </p:txBody>
      </p:sp>
      <p:sp>
        <p:nvSpPr>
          <p:cNvPr id="1181" name="Google Shape;1181;g27f683b8c3a_6_5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FieldTrip</a:t>
            </a:r>
            <a:endParaRPr/>
          </a:p>
          <a:p>
            <a:pPr marL="457200" lvl="0" indent="-320040" algn="l" rtl="0">
              <a:spcBef>
                <a:spcPts val="0"/>
              </a:spcBef>
              <a:spcAft>
                <a:spcPts val="0"/>
              </a:spcAft>
              <a:buSzPts val="1440"/>
              <a:buChar char="►"/>
            </a:pPr>
            <a:r>
              <a:rPr lang="en-US"/>
              <a:t>Salesforce CRM Dashboard</a:t>
            </a:r>
            <a:endParaRPr/>
          </a:p>
          <a:p>
            <a:pPr marL="457200" lvl="0" indent="-320040" algn="l" rtl="0">
              <a:spcBef>
                <a:spcPts val="0"/>
              </a:spcBef>
              <a:spcAft>
                <a:spcPts val="0"/>
              </a:spcAft>
              <a:buSzPts val="1440"/>
              <a:buChar char="►"/>
            </a:pPr>
            <a:r>
              <a:rPr lang="en-US"/>
              <a:t>In-app Guidance walkthrough (Setup-&gt;in-App)</a:t>
            </a:r>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Shape 1185"/>
        <p:cNvGrpSpPr/>
        <p:nvPr/>
      </p:nvGrpSpPr>
      <p:grpSpPr>
        <a:xfrm>
          <a:off x="0" y="0"/>
          <a:ext cx="0" cy="0"/>
          <a:chOff x="0" y="0"/>
          <a:chExt cx="0" cy="0"/>
        </a:xfrm>
      </p:grpSpPr>
      <p:sp>
        <p:nvSpPr>
          <p:cNvPr id="1186" name="Google Shape;1186;g27f683b8c3a_6_6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Application Lifecycle</a:t>
            </a:r>
            <a:endParaRPr/>
          </a:p>
        </p:txBody>
      </p:sp>
      <p:pic>
        <p:nvPicPr>
          <p:cNvPr id="1187" name="Google Shape;1187;g27f683b8c3a_6_62"/>
          <p:cNvPicPr preferRelativeResize="0"/>
          <p:nvPr/>
        </p:nvPicPr>
        <p:blipFill rotWithShape="1">
          <a:blip r:embed="rId3">
            <a:alphaModFix/>
          </a:blip>
          <a:srcRect l="23756" t="21865" r="33860" b="16455"/>
          <a:stretch/>
        </p:blipFill>
        <p:spPr>
          <a:xfrm>
            <a:off x="2049900" y="1445950"/>
            <a:ext cx="6056701" cy="4955501"/>
          </a:xfrm>
          <a:prstGeom prst="rect">
            <a:avLst/>
          </a:prstGeom>
          <a:noFill/>
          <a:ln>
            <a:noFill/>
          </a:ln>
        </p:spPr>
      </p:pic>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Shape 1191"/>
        <p:cNvGrpSpPr/>
        <p:nvPr/>
      </p:nvGrpSpPr>
      <p:grpSpPr>
        <a:xfrm>
          <a:off x="0" y="0"/>
          <a:ext cx="0" cy="0"/>
          <a:chOff x="0" y="0"/>
          <a:chExt cx="0" cy="0"/>
        </a:xfrm>
      </p:grpSpPr>
      <p:sp>
        <p:nvSpPr>
          <p:cNvPr id="1192" name="Google Shape;1192;g27f683b8c3a_6_67"/>
          <p:cNvSpPr txBox="1">
            <a:spLocks noGrp="1"/>
          </p:cNvSpPr>
          <p:nvPr>
            <p:ph type="body" idx="1"/>
          </p:nvPr>
        </p:nvSpPr>
        <p:spPr>
          <a:xfrm>
            <a:off x="596350" y="242275"/>
            <a:ext cx="8926500" cy="5743200"/>
          </a:xfrm>
          <a:prstGeom prst="rect">
            <a:avLst/>
          </a:prstGeom>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688"/>
              <a:buFont typeface="Arial"/>
              <a:buNone/>
            </a:pPr>
            <a:r>
              <a:rPr lang="en-US" sz="1250" u="sng">
                <a:solidFill>
                  <a:schemeClr val="accent1"/>
                </a:solidFill>
              </a:rPr>
              <a:t>Step 1: Plan Release</a:t>
            </a:r>
            <a:endParaRPr sz="1250" u="sng">
              <a:solidFill>
                <a:schemeClr val="accent1"/>
              </a:solidFill>
            </a:endParaRPr>
          </a:p>
          <a:p>
            <a:pPr marL="0" lvl="0" indent="0" algn="l" rtl="0">
              <a:lnSpc>
                <a:spcPct val="90000"/>
              </a:lnSpc>
              <a:spcBef>
                <a:spcPts val="1000"/>
              </a:spcBef>
              <a:spcAft>
                <a:spcPts val="0"/>
              </a:spcAft>
              <a:buClr>
                <a:schemeClr val="dk1"/>
              </a:buClr>
              <a:buSzPts val="688"/>
              <a:buFont typeface="Arial"/>
              <a:buNone/>
            </a:pPr>
            <a:r>
              <a:rPr lang="en-US" sz="1250"/>
              <a:t>Start your customization or development project with a plan. Gather requirements and analyze them. Have your product manager (or equivalent) create design specifications and share them with the development team for implementation. Determine the various development and testing environments the team needs as the project progresses through the AIM cycle.</a:t>
            </a:r>
            <a:endParaRPr sz="1250"/>
          </a:p>
          <a:p>
            <a:pPr marL="0" lvl="0" indent="0" algn="l" rtl="0">
              <a:lnSpc>
                <a:spcPct val="90000"/>
              </a:lnSpc>
              <a:spcBef>
                <a:spcPts val="1000"/>
              </a:spcBef>
              <a:spcAft>
                <a:spcPts val="0"/>
              </a:spcAft>
              <a:buClr>
                <a:schemeClr val="dk1"/>
              </a:buClr>
              <a:buSzPts val="688"/>
              <a:buFont typeface="Arial"/>
              <a:buNone/>
            </a:pPr>
            <a:r>
              <a:rPr lang="en-US" sz="1250" u="sng">
                <a:solidFill>
                  <a:schemeClr val="accent1"/>
                </a:solidFill>
              </a:rPr>
              <a:t>Step 2: Develop</a:t>
            </a:r>
            <a:endParaRPr sz="1250" u="sng">
              <a:solidFill>
                <a:schemeClr val="accent1"/>
              </a:solidFill>
            </a:endParaRPr>
          </a:p>
          <a:p>
            <a:pPr marL="0" lvl="0" indent="0" algn="l" rtl="0">
              <a:lnSpc>
                <a:spcPct val="90000"/>
              </a:lnSpc>
              <a:spcBef>
                <a:spcPts val="1000"/>
              </a:spcBef>
              <a:spcAft>
                <a:spcPts val="0"/>
              </a:spcAft>
              <a:buClr>
                <a:schemeClr val="dk1"/>
              </a:buClr>
              <a:buSzPts val="688"/>
              <a:buFont typeface="Arial"/>
              <a:buNone/>
            </a:pPr>
            <a:r>
              <a:rPr lang="en-US" sz="1250"/>
              <a:t>Complete the work, following the design specifications. Perform the work in an environment containing a copy of the production org's metadata, but with no production data. Develop on Lightning Platform using an appropriate combination of declarative tools (Process Builder, the Custom Object wizard, and others in the UI) and programmatic tools (Developer Console, Source Code Editor, or Visual Studio Code).</a:t>
            </a:r>
            <a:endParaRPr sz="1250"/>
          </a:p>
          <a:p>
            <a:pPr marL="0" lvl="0" indent="0" algn="l" rtl="0">
              <a:lnSpc>
                <a:spcPct val="90000"/>
              </a:lnSpc>
              <a:spcBef>
                <a:spcPts val="1000"/>
              </a:spcBef>
              <a:spcAft>
                <a:spcPts val="0"/>
              </a:spcAft>
              <a:buClr>
                <a:schemeClr val="dk1"/>
              </a:buClr>
              <a:buSzPts val="688"/>
              <a:buFont typeface="Arial"/>
              <a:buNone/>
            </a:pPr>
            <a:r>
              <a:rPr lang="en-US" sz="1250" u="sng">
                <a:solidFill>
                  <a:schemeClr val="accent1"/>
                </a:solidFill>
              </a:rPr>
              <a:t>Step 3: Test</a:t>
            </a:r>
            <a:endParaRPr sz="1250" u="sng">
              <a:solidFill>
                <a:schemeClr val="accent1"/>
              </a:solidFill>
            </a:endParaRPr>
          </a:p>
          <a:p>
            <a:pPr marL="0" lvl="0" indent="0" algn="l" rtl="0">
              <a:lnSpc>
                <a:spcPct val="90000"/>
              </a:lnSpc>
              <a:spcBef>
                <a:spcPts val="1000"/>
              </a:spcBef>
              <a:spcAft>
                <a:spcPts val="0"/>
              </a:spcAft>
              <a:buClr>
                <a:schemeClr val="dk1"/>
              </a:buClr>
              <a:buSzPts val="688"/>
              <a:buFont typeface="Arial"/>
              <a:buNone/>
            </a:pPr>
            <a:r>
              <a:rPr lang="en-US" sz="1250"/>
              <a:t>Exercise the changes you're making to check that they work as intended before you integrate them with other people's work. Do your testing in the same type of environment as you used in the develop step, but keep your development and integrated testing environments separate. At this point, focus on testing your changes themselves, not on understanding how your changes affect other parts of the release or the app as a whole.</a:t>
            </a:r>
            <a:endParaRPr sz="1250"/>
          </a:p>
          <a:p>
            <a:pPr marL="0" lvl="0" indent="0" algn="l" rtl="0">
              <a:lnSpc>
                <a:spcPct val="90000"/>
              </a:lnSpc>
              <a:spcBef>
                <a:spcPts val="1000"/>
              </a:spcBef>
              <a:spcAft>
                <a:spcPts val="0"/>
              </a:spcAft>
              <a:buClr>
                <a:schemeClr val="dk1"/>
              </a:buClr>
              <a:buSzPts val="688"/>
              <a:buFont typeface="Arial"/>
              <a:buNone/>
            </a:pPr>
            <a:r>
              <a:rPr lang="en-US" sz="1250" u="sng">
                <a:solidFill>
                  <a:schemeClr val="accent1"/>
                </a:solidFill>
              </a:rPr>
              <a:t>Step 4: Build Release</a:t>
            </a:r>
            <a:endParaRPr sz="1250" u="sng">
              <a:solidFill>
                <a:schemeClr val="accent1"/>
              </a:solidFill>
            </a:endParaRPr>
          </a:p>
          <a:p>
            <a:pPr marL="0" lvl="0" indent="0" algn="l" rtl="0">
              <a:lnSpc>
                <a:spcPct val="90000"/>
              </a:lnSpc>
              <a:spcBef>
                <a:spcPts val="1000"/>
              </a:spcBef>
              <a:spcAft>
                <a:spcPts val="0"/>
              </a:spcAft>
              <a:buClr>
                <a:schemeClr val="dk1"/>
              </a:buClr>
              <a:buSzPts val="688"/>
              <a:buFont typeface="Arial"/>
              <a:buNone/>
            </a:pPr>
            <a:r>
              <a:rPr lang="en-US" sz="1250"/>
              <a:t>Aggregate all the assets you created or modified during the develop stage into a single release artifact a logical bundle of customizations that you deploy to production. From this point on, focus on what you're going to release, not on the contributions of individuals.</a:t>
            </a:r>
            <a:endParaRPr sz="1250"/>
          </a:p>
          <a:p>
            <a:pPr marL="0" lvl="0" indent="0" algn="l" rtl="0">
              <a:lnSpc>
                <a:spcPct val="90000"/>
              </a:lnSpc>
              <a:spcBef>
                <a:spcPts val="1000"/>
              </a:spcBef>
              <a:spcAft>
                <a:spcPts val="0"/>
              </a:spcAft>
              <a:buClr>
                <a:schemeClr val="dk1"/>
              </a:buClr>
              <a:buSzPts val="688"/>
              <a:buFont typeface="Arial"/>
              <a:buNone/>
            </a:pPr>
            <a:r>
              <a:rPr lang="en-US" sz="1250" u="sng">
                <a:solidFill>
                  <a:schemeClr val="accent1"/>
                </a:solidFill>
              </a:rPr>
              <a:t>Step 5: Test Release</a:t>
            </a:r>
            <a:endParaRPr sz="1250" u="sng">
              <a:solidFill>
                <a:schemeClr val="accent1"/>
              </a:solidFill>
            </a:endParaRPr>
          </a:p>
          <a:p>
            <a:pPr marL="0" lvl="0" indent="0" algn="l" rtl="0">
              <a:lnSpc>
                <a:spcPct val="90000"/>
              </a:lnSpc>
              <a:spcBef>
                <a:spcPts val="1000"/>
              </a:spcBef>
              <a:spcAft>
                <a:spcPts val="0"/>
              </a:spcAft>
              <a:buClr>
                <a:schemeClr val="dk1"/>
              </a:buClr>
              <a:buSzPts val="688"/>
              <a:buFont typeface="Arial"/>
              <a:buNone/>
            </a:pPr>
            <a:r>
              <a:rPr lang="en-US" sz="1250"/>
              <a:t>Test what you're actually going to deploy, but test safely in a staging environment that mimics production as much as possible. Use a realistic amount of representative production data. Connect your test environments with all the external systems they need to mimic your production systems integration points. Run full regression and final performance tests in this step. Test the release with a small set of experienced people who provide feedback (a technique called user-acceptance testing).</a:t>
            </a:r>
            <a:endParaRPr sz="1250"/>
          </a:p>
          <a:p>
            <a:pPr marL="0" lvl="0" indent="0" algn="l" rtl="0">
              <a:lnSpc>
                <a:spcPct val="90000"/>
              </a:lnSpc>
              <a:spcBef>
                <a:spcPts val="1000"/>
              </a:spcBef>
              <a:spcAft>
                <a:spcPts val="0"/>
              </a:spcAft>
              <a:buClr>
                <a:schemeClr val="dk1"/>
              </a:buClr>
              <a:buSzPts val="688"/>
              <a:buFont typeface="Arial"/>
              <a:buNone/>
            </a:pPr>
            <a:r>
              <a:rPr lang="en-US" sz="1250" u="sng">
                <a:solidFill>
                  <a:schemeClr val="accent1"/>
                </a:solidFill>
              </a:rPr>
              <a:t>Step 6: Release</a:t>
            </a:r>
            <a:endParaRPr sz="1250" u="sng">
              <a:solidFill>
                <a:schemeClr val="accent1"/>
              </a:solidFill>
            </a:endParaRPr>
          </a:p>
          <a:p>
            <a:pPr marL="0" lvl="0" indent="0" algn="l" rtl="0">
              <a:lnSpc>
                <a:spcPct val="90000"/>
              </a:lnSpc>
              <a:spcBef>
                <a:spcPts val="1000"/>
              </a:spcBef>
              <a:spcAft>
                <a:spcPts val="0"/>
              </a:spcAft>
              <a:buSzPts val="688"/>
              <a:buNone/>
            </a:pPr>
            <a:r>
              <a:rPr lang="en-US" sz="1250"/>
              <a:t>When you've completed your testing and met your quality benchmarks, you can deploy the customization to production. Train your employees and partners so they understand the changes. If a release has significant user impact, create a separate environment with realistic data for training users.</a:t>
            </a:r>
            <a:endParaRPr sz="1250"/>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sp>
        <p:nvSpPr>
          <p:cNvPr id="1197" name="Google Shape;1197;g27f683b8c3a_6_7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What is a Sandbox?</a:t>
            </a:r>
            <a:endParaRPr/>
          </a:p>
          <a:p>
            <a:pPr marL="0" lvl="0" indent="0" algn="l" rtl="0">
              <a:spcBef>
                <a:spcPts val="0"/>
              </a:spcBef>
              <a:spcAft>
                <a:spcPts val="0"/>
              </a:spcAft>
              <a:buNone/>
            </a:pPr>
            <a:endParaRPr/>
          </a:p>
        </p:txBody>
      </p:sp>
      <p:sp>
        <p:nvSpPr>
          <p:cNvPr id="1198" name="Google Shape;1198;g27f683b8c3a_6_7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Salesforce sandboxes are copies of your Production environment. A sandbox contains all the configuration, customization, apps and code (known as </a:t>
            </a:r>
            <a:r>
              <a:rPr lang="en-US" b="1"/>
              <a:t>metadata</a:t>
            </a:r>
            <a:r>
              <a:rPr lang="en-US"/>
              <a:t>) that you have made to your Production environment (where users login and work every day). Some sandbox types can even contain all or some of your production data too.</a:t>
            </a:r>
            <a:endParaRPr/>
          </a:p>
          <a:p>
            <a:pPr marL="457200" lvl="0" indent="-320040" algn="l" rtl="0">
              <a:spcBef>
                <a:spcPts val="0"/>
              </a:spcBef>
              <a:spcAft>
                <a:spcPts val="0"/>
              </a:spcAft>
              <a:buSzPts val="1440"/>
              <a:buChar char="►"/>
            </a:pPr>
            <a:r>
              <a:rPr lang="en-US"/>
              <a:t>The benefit of a Sandbox is you can do anything you like in there without any risk of harm to the configuration or data contained in your Production environment.</a:t>
            </a:r>
            <a:endParaRPr/>
          </a:p>
          <a:p>
            <a:pPr marL="457200" lvl="0" indent="0" algn="l" rtl="0">
              <a:spcBef>
                <a:spcPts val="100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1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Position object and its fields</a:t>
            </a:r>
            <a:endParaRPr/>
          </a:p>
        </p:txBody>
      </p:sp>
      <p:graphicFrame>
        <p:nvGraphicFramePr>
          <p:cNvPr id="256" name="Google Shape;256;p17"/>
          <p:cNvGraphicFramePr/>
          <p:nvPr/>
        </p:nvGraphicFramePr>
        <p:xfrm>
          <a:off x="873806" y="1442131"/>
          <a:ext cx="8596300" cy="4506030"/>
        </p:xfrm>
        <a:graphic>
          <a:graphicData uri="http://schemas.openxmlformats.org/drawingml/2006/table">
            <a:tbl>
              <a:tblPr firstRow="1" bandRow="1">
                <a:noFill/>
                <a:tableStyleId>{BCD1FCDB-1370-4345-BA33-21CB5F712607}</a:tableStyleId>
              </a:tblPr>
              <a:tblGrid>
                <a:gridCol w="4298150">
                  <a:extLst>
                    <a:ext uri="{9D8B030D-6E8A-4147-A177-3AD203B41FA5}">
                      <a16:colId xmlns:a16="http://schemas.microsoft.com/office/drawing/2014/main" val="20000"/>
                    </a:ext>
                  </a:extLst>
                </a:gridCol>
                <a:gridCol w="4298150">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a:t>Field Name </a:t>
                      </a:r>
                      <a:endParaRPr/>
                    </a:p>
                  </a:txBody>
                  <a:tcPr marL="91450" marR="91450" marT="45725" marB="45725"/>
                </a:tc>
                <a:tc>
                  <a:txBody>
                    <a:bodyPr/>
                    <a:lstStyle/>
                    <a:p>
                      <a:pPr marL="0" marR="0" lvl="0" indent="0" algn="l" rtl="0">
                        <a:spcBef>
                          <a:spcPts val="0"/>
                        </a:spcBef>
                        <a:spcAft>
                          <a:spcPts val="0"/>
                        </a:spcAft>
                        <a:buNone/>
                      </a:pPr>
                      <a:r>
                        <a:rPr lang="en-US" sz="1800"/>
                        <a:t>Data Type</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t>Job Responsibilities</a:t>
                      </a:r>
                      <a:endParaRPr/>
                    </a:p>
                  </a:txBody>
                  <a:tcPr marL="91450" marR="91450" marT="45725" marB="45725"/>
                </a:tc>
                <a:tc>
                  <a:txBody>
                    <a:bodyPr/>
                    <a:lstStyle/>
                    <a:p>
                      <a:pPr marL="0" marR="0" lvl="0" indent="0" algn="l" rtl="0">
                        <a:spcBef>
                          <a:spcPts val="0"/>
                        </a:spcBef>
                        <a:spcAft>
                          <a:spcPts val="0"/>
                        </a:spcAft>
                        <a:buNone/>
                      </a:pPr>
                      <a:r>
                        <a:rPr lang="en-US" sz="1800"/>
                        <a:t>Text Area Long</a:t>
                      </a:r>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t>Skills Required</a:t>
                      </a:r>
                      <a:endParaRPr/>
                    </a:p>
                  </a:txBody>
                  <a:tcPr marL="91450" marR="91450" marT="45725" marB="45725"/>
                </a:tc>
                <a:tc>
                  <a:txBody>
                    <a:bodyPr/>
                    <a:lstStyle/>
                    <a:p>
                      <a:pPr marL="0" marR="0" lvl="0" indent="0" algn="l" rtl="0">
                        <a:spcBef>
                          <a:spcPts val="0"/>
                        </a:spcBef>
                        <a:spcAft>
                          <a:spcPts val="0"/>
                        </a:spcAft>
                        <a:buNone/>
                      </a:pPr>
                      <a:r>
                        <a:rPr lang="en-US" sz="1800"/>
                        <a:t>Multi-Select</a:t>
                      </a:r>
                      <a:endParaRPr/>
                    </a:p>
                    <a:p>
                      <a:pPr marL="0" marR="0" lvl="0" indent="0" algn="l" rtl="0">
                        <a:spcBef>
                          <a:spcPts val="0"/>
                        </a:spcBef>
                        <a:spcAft>
                          <a:spcPts val="0"/>
                        </a:spcAft>
                        <a:buNone/>
                      </a:pPr>
                      <a:r>
                        <a:rPr lang="en-US" sz="1800"/>
                        <a:t>Java</a:t>
                      </a:r>
                      <a:endParaRPr/>
                    </a:p>
                    <a:p>
                      <a:pPr marL="0" marR="0" lvl="0" indent="0" algn="l" rtl="0">
                        <a:spcBef>
                          <a:spcPts val="0"/>
                        </a:spcBef>
                        <a:spcAft>
                          <a:spcPts val="0"/>
                        </a:spcAft>
                        <a:buNone/>
                      </a:pPr>
                      <a:r>
                        <a:rPr lang="en-US" sz="1800"/>
                        <a:t>C#</a:t>
                      </a:r>
                      <a:endParaRPr/>
                    </a:p>
                    <a:p>
                      <a:pPr marL="0" marR="0" lvl="0" indent="0" algn="l" rtl="0">
                        <a:spcBef>
                          <a:spcPts val="0"/>
                        </a:spcBef>
                        <a:spcAft>
                          <a:spcPts val="0"/>
                        </a:spcAft>
                        <a:buNone/>
                      </a:pPr>
                      <a:r>
                        <a:rPr lang="en-US" sz="1800"/>
                        <a:t>JavaScript</a:t>
                      </a:r>
                      <a:endParaRPr/>
                    </a:p>
                    <a:p>
                      <a:pPr marL="0" marR="0" lvl="0" indent="0" algn="l" rtl="0">
                        <a:spcBef>
                          <a:spcPts val="0"/>
                        </a:spcBef>
                        <a:spcAft>
                          <a:spcPts val="0"/>
                        </a:spcAft>
                        <a:buNone/>
                      </a:pPr>
                      <a:r>
                        <a:rPr lang="en-US" sz="1800"/>
                        <a:t>Salesforce</a:t>
                      </a:r>
                      <a:endParaRPr/>
                    </a:p>
                    <a:p>
                      <a:pPr marL="0" marR="0" lvl="0" indent="0" algn="l" rtl="0">
                        <a:spcBef>
                          <a:spcPts val="0"/>
                        </a:spcBef>
                        <a:spcAft>
                          <a:spcPts val="0"/>
                        </a:spcAft>
                        <a:buNone/>
                      </a:pPr>
                      <a:r>
                        <a:rPr lang="en-US" sz="1800"/>
                        <a:t>Apex</a:t>
                      </a:r>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a:t>Travel Required</a:t>
                      </a:r>
                      <a:endParaRPr/>
                    </a:p>
                  </a:txBody>
                  <a:tcPr marL="91450" marR="91450" marT="45725" marB="45725"/>
                </a:tc>
                <a:tc>
                  <a:txBody>
                    <a:bodyPr/>
                    <a:lstStyle/>
                    <a:p>
                      <a:pPr marL="0" marR="0" lvl="0" indent="0" algn="l" rtl="0">
                        <a:spcBef>
                          <a:spcPts val="0"/>
                        </a:spcBef>
                        <a:spcAft>
                          <a:spcPts val="0"/>
                        </a:spcAft>
                        <a:buNone/>
                      </a:pPr>
                      <a:r>
                        <a:rPr lang="en-US" sz="1800"/>
                        <a:t>Checkbox</a:t>
                      </a:r>
                      <a:endParaRPr/>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a:t>Min Pay</a:t>
                      </a:r>
                      <a:endParaRPr/>
                    </a:p>
                  </a:txBody>
                  <a:tcPr marL="91450" marR="91450" marT="45725" marB="45725"/>
                </a:tc>
                <a:tc>
                  <a:txBody>
                    <a:bodyPr/>
                    <a:lstStyle/>
                    <a:p>
                      <a:pPr marL="0" marR="0" lvl="0" indent="0" algn="l" rtl="0">
                        <a:spcBef>
                          <a:spcPts val="0"/>
                        </a:spcBef>
                        <a:spcAft>
                          <a:spcPts val="0"/>
                        </a:spcAft>
                        <a:buNone/>
                      </a:pPr>
                      <a:r>
                        <a:rPr lang="en-US" sz="1800"/>
                        <a:t>Currency</a:t>
                      </a:r>
                      <a:endParaRPr/>
                    </a:p>
                  </a:txBody>
                  <a:tcPr marL="91450" marR="91450" marT="45725" marB="45725"/>
                </a:tc>
                <a:extLst>
                  <a:ext uri="{0D108BD9-81ED-4DB2-BD59-A6C34878D82A}">
                    <a16:rowId xmlns:a16="http://schemas.microsoft.com/office/drawing/2014/main" val="10004"/>
                  </a:ext>
                </a:extLst>
              </a:tr>
              <a:tr h="370850">
                <a:tc>
                  <a:txBody>
                    <a:bodyPr/>
                    <a:lstStyle/>
                    <a:p>
                      <a:pPr marL="0" marR="0" lvl="0" indent="0" algn="l" rtl="0">
                        <a:spcBef>
                          <a:spcPts val="0"/>
                        </a:spcBef>
                        <a:spcAft>
                          <a:spcPts val="0"/>
                        </a:spcAft>
                        <a:buNone/>
                      </a:pPr>
                      <a:r>
                        <a:rPr lang="en-US" sz="1800"/>
                        <a:t>Max Pay</a:t>
                      </a:r>
                      <a:endParaRPr/>
                    </a:p>
                  </a:txBody>
                  <a:tcPr marL="91450" marR="91450" marT="45725" marB="45725"/>
                </a:tc>
                <a:tc>
                  <a:txBody>
                    <a:bodyPr/>
                    <a:lstStyle/>
                    <a:p>
                      <a:pPr marL="0" marR="0" lvl="0" indent="0" algn="l" rtl="0">
                        <a:spcBef>
                          <a:spcPts val="0"/>
                        </a:spcBef>
                        <a:spcAft>
                          <a:spcPts val="0"/>
                        </a:spcAft>
                        <a:buNone/>
                      </a:pPr>
                      <a:r>
                        <a:rPr lang="en-US" sz="1800"/>
                        <a:t>Currency</a:t>
                      </a:r>
                      <a:endParaRPr/>
                    </a:p>
                  </a:txBody>
                  <a:tcPr marL="91450" marR="91450" marT="45725" marB="45725"/>
                </a:tc>
                <a:extLst>
                  <a:ext uri="{0D108BD9-81ED-4DB2-BD59-A6C34878D82A}">
                    <a16:rowId xmlns:a16="http://schemas.microsoft.com/office/drawing/2014/main" val="10005"/>
                  </a:ext>
                </a:extLst>
              </a:tr>
              <a:tr h="370850">
                <a:tc>
                  <a:txBody>
                    <a:bodyPr/>
                    <a:lstStyle/>
                    <a:p>
                      <a:pPr marL="0" marR="0" lvl="0" indent="0" algn="l" rtl="0">
                        <a:spcBef>
                          <a:spcPts val="0"/>
                        </a:spcBef>
                        <a:spcAft>
                          <a:spcPts val="0"/>
                        </a:spcAft>
                        <a:buNone/>
                      </a:pPr>
                      <a:r>
                        <a:rPr lang="en-US" sz="1800"/>
                        <a:t>Type</a:t>
                      </a:r>
                      <a:endParaRPr/>
                    </a:p>
                  </a:txBody>
                  <a:tcPr marL="91450" marR="91450" marT="45725" marB="45725"/>
                </a:tc>
                <a:tc>
                  <a:txBody>
                    <a:bodyPr/>
                    <a:lstStyle/>
                    <a:p>
                      <a:pPr marL="0" marR="0" lvl="0" indent="0" algn="l" rtl="0">
                        <a:spcBef>
                          <a:spcPts val="0"/>
                        </a:spcBef>
                        <a:spcAft>
                          <a:spcPts val="0"/>
                        </a:spcAft>
                        <a:buNone/>
                      </a:pPr>
                      <a:r>
                        <a:rPr lang="en-US" sz="1800"/>
                        <a:t>Full-time</a:t>
                      </a:r>
                      <a:endParaRPr/>
                    </a:p>
                    <a:p>
                      <a:pPr marL="0" marR="0" lvl="0" indent="0" algn="l" rtl="0">
                        <a:spcBef>
                          <a:spcPts val="0"/>
                        </a:spcBef>
                        <a:spcAft>
                          <a:spcPts val="0"/>
                        </a:spcAft>
                        <a:buNone/>
                      </a:pPr>
                      <a:r>
                        <a:rPr lang="en-US" sz="1800"/>
                        <a:t>Part-time</a:t>
                      </a:r>
                      <a:endParaRPr/>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6"/>
                  </a:ext>
                </a:extLst>
              </a:tr>
            </a:tbl>
          </a:graphicData>
        </a:graphic>
      </p:graphicFrame>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Google Shape;1203;g27f683b8c3a_6_7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Difference between Different Sandboxes</a:t>
            </a:r>
            <a:endParaRPr/>
          </a:p>
        </p:txBody>
      </p:sp>
      <p:pic>
        <p:nvPicPr>
          <p:cNvPr id="1204" name="Google Shape;1204;g27f683b8c3a_6_72"/>
          <p:cNvPicPr preferRelativeResize="0"/>
          <p:nvPr/>
        </p:nvPicPr>
        <p:blipFill rotWithShape="1">
          <a:blip r:embed="rId3">
            <a:alphaModFix/>
          </a:blip>
          <a:srcRect l="13003" t="27916" r="14511" b="17803"/>
          <a:stretch/>
        </p:blipFill>
        <p:spPr>
          <a:xfrm>
            <a:off x="677325" y="1930500"/>
            <a:ext cx="9224752" cy="3883901"/>
          </a:xfrm>
          <a:prstGeom prst="rect">
            <a:avLst/>
          </a:prstGeom>
          <a:noFill/>
          <a:ln>
            <a:noFill/>
          </a:ln>
        </p:spPr>
      </p:pic>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Shape 1208"/>
        <p:cNvGrpSpPr/>
        <p:nvPr/>
      </p:nvGrpSpPr>
      <p:grpSpPr>
        <a:xfrm>
          <a:off x="0" y="0"/>
          <a:ext cx="0" cy="0"/>
          <a:chOff x="0" y="0"/>
          <a:chExt cx="0" cy="0"/>
        </a:xfrm>
      </p:grpSpPr>
      <p:sp>
        <p:nvSpPr>
          <p:cNvPr id="1209" name="Google Shape;1209;g27f683b8c3a_6_11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How can you deploy Metadata?</a:t>
            </a:r>
            <a:endParaRPr/>
          </a:p>
          <a:p>
            <a:pPr marL="0" lvl="0" indent="0" algn="l" rtl="0">
              <a:spcBef>
                <a:spcPts val="0"/>
              </a:spcBef>
              <a:spcAft>
                <a:spcPts val="0"/>
              </a:spcAft>
              <a:buNone/>
            </a:pPr>
            <a:endParaRPr/>
          </a:p>
        </p:txBody>
      </p:sp>
      <p:sp>
        <p:nvSpPr>
          <p:cNvPr id="1210" name="Google Shape;1210;g27f683b8c3a_6_11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fontScale="92500" lnSpcReduction="10000"/>
          </a:bodyPr>
          <a:lstStyle/>
          <a:p>
            <a:pPr marL="457200" lvl="0" indent="-320040" algn="l" rtl="0">
              <a:spcBef>
                <a:spcPts val="1000"/>
              </a:spcBef>
              <a:spcAft>
                <a:spcPts val="0"/>
              </a:spcAft>
              <a:buSzPts val="1440"/>
              <a:buChar char="►"/>
            </a:pPr>
            <a:r>
              <a:rPr lang="en-US" b="1"/>
              <a:t>Changeset</a:t>
            </a:r>
            <a:r>
              <a:rPr lang="en-US"/>
              <a:t>: Changeset is useful when you need to migrate the metadata between related organizations. In changeset you need Deployment connection between the orgs.</a:t>
            </a:r>
            <a:endParaRPr/>
          </a:p>
          <a:p>
            <a:pPr marL="457200" lvl="0" indent="-320040" algn="l" rtl="0">
              <a:spcBef>
                <a:spcPts val="0"/>
              </a:spcBef>
              <a:spcAft>
                <a:spcPts val="0"/>
              </a:spcAft>
              <a:buSzPts val="1440"/>
              <a:buChar char="►"/>
            </a:pPr>
            <a:r>
              <a:rPr lang="en-US"/>
              <a:t>Force.com IDE</a:t>
            </a:r>
            <a:endParaRPr/>
          </a:p>
          <a:p>
            <a:pPr marL="457200" lvl="0" indent="-320040" algn="l" rtl="0">
              <a:spcBef>
                <a:spcPts val="0"/>
              </a:spcBef>
              <a:spcAft>
                <a:spcPts val="0"/>
              </a:spcAft>
              <a:buSzPts val="1440"/>
              <a:buChar char="►"/>
            </a:pPr>
            <a:r>
              <a:rPr lang="en-US"/>
              <a:t>Force.com Migration Tool</a:t>
            </a:r>
            <a:endParaRPr/>
          </a:p>
          <a:p>
            <a:pPr marL="457200" lvl="0" indent="-320040" algn="l" rtl="0">
              <a:spcBef>
                <a:spcPts val="0"/>
              </a:spcBef>
              <a:spcAft>
                <a:spcPts val="0"/>
              </a:spcAft>
              <a:buSzPts val="1440"/>
              <a:buChar char="►"/>
            </a:pPr>
            <a:r>
              <a:rPr lang="en-US" b="1"/>
              <a:t>Packages (Managed, unmanaged):</a:t>
            </a:r>
            <a:r>
              <a:rPr lang="en-US"/>
              <a:t> In the packages you can deploy the metadata across the organizations.</a:t>
            </a:r>
            <a:endParaRPr/>
          </a:p>
          <a:p>
            <a:pPr marL="914400" lvl="0" indent="0" algn="l" rtl="0">
              <a:spcBef>
                <a:spcPts val="1000"/>
              </a:spcBef>
              <a:spcAft>
                <a:spcPts val="0"/>
              </a:spcAft>
              <a:buNone/>
            </a:pPr>
            <a:r>
              <a:rPr lang="en-US"/>
              <a:t>You don't need access/ deployment connections with the other org. So, when you need to deploy the metadata to many orgs, in that case we use packages.</a:t>
            </a:r>
            <a:endParaRPr/>
          </a:p>
          <a:p>
            <a:pPr marL="914400" lvl="0" indent="0" algn="l" rtl="0">
              <a:spcBef>
                <a:spcPts val="1000"/>
              </a:spcBef>
              <a:spcAft>
                <a:spcPts val="0"/>
              </a:spcAft>
              <a:buNone/>
            </a:pPr>
            <a:r>
              <a:rPr lang="en-US" b="1"/>
              <a:t>Managed Packages:</a:t>
            </a:r>
            <a:r>
              <a:rPr lang="en-US"/>
              <a:t> The components will be locked i.e. you cannot change. Also upgrades to the components will be available.</a:t>
            </a:r>
            <a:endParaRPr/>
          </a:p>
          <a:p>
            <a:pPr marL="914400" lvl="0" indent="0" algn="l" rtl="0">
              <a:spcBef>
                <a:spcPts val="1000"/>
              </a:spcBef>
              <a:spcAft>
                <a:spcPts val="0"/>
              </a:spcAft>
              <a:buNone/>
            </a:pPr>
            <a:r>
              <a:rPr lang="en-US" b="1"/>
              <a:t>Unmanaged Package:</a:t>
            </a:r>
            <a:r>
              <a:rPr lang="en-US"/>
              <a:t> You can edit the components of the package. Unmanaged package will not have upgrades.</a:t>
            </a:r>
            <a:endParaRP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g27f683b8c3a_6_11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Deployment via Change sets</a:t>
            </a:r>
            <a:endParaRPr/>
          </a:p>
          <a:p>
            <a:pPr marL="0" lvl="0" indent="0" algn="l" rtl="0">
              <a:spcBef>
                <a:spcPts val="0"/>
              </a:spcBef>
              <a:spcAft>
                <a:spcPts val="0"/>
              </a:spcAft>
              <a:buNone/>
            </a:pPr>
            <a:endParaRPr/>
          </a:p>
        </p:txBody>
      </p:sp>
      <p:sp>
        <p:nvSpPr>
          <p:cNvPr id="1216" name="Google Shape;1216;g27f683b8c3a_6_115"/>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lnSpcReduction="10000"/>
          </a:bodyPr>
          <a:lstStyle/>
          <a:p>
            <a:pPr marL="457200" lvl="0" indent="-320040" algn="l" rtl="0">
              <a:spcBef>
                <a:spcPts val="1000"/>
              </a:spcBef>
              <a:spcAft>
                <a:spcPts val="0"/>
              </a:spcAft>
              <a:buSzPts val="1440"/>
              <a:buChar char="►"/>
            </a:pPr>
            <a:r>
              <a:rPr lang="en-US"/>
              <a:t>Use change sets to send customizations from one Salesforce org to another. For example, you can create and test a new object in a sandbox org, then send it to your production org using a change set. Change sets can contain only modifications you can make through the Setup menu. For example, you can't use a change set to upload a list of contact records. Change sets contain information about the org. They don't contain data, such as records.</a:t>
            </a:r>
            <a:endParaRPr/>
          </a:p>
          <a:p>
            <a:pPr marL="457200" lvl="0" indent="-320040" algn="l" rtl="0">
              <a:spcBef>
                <a:spcPts val="0"/>
              </a:spcBef>
              <a:spcAft>
                <a:spcPts val="0"/>
              </a:spcAft>
              <a:buSzPts val="1440"/>
              <a:buChar char="►"/>
            </a:pPr>
            <a:r>
              <a:rPr lang="en-US"/>
              <a:t>By using change sets we can deploy code from sandbox to sandbox and also we can deploy Sandbox to production.</a:t>
            </a:r>
            <a:endParaRPr/>
          </a:p>
          <a:p>
            <a:pPr marL="0" lvl="0" indent="0" algn="l" rtl="0">
              <a:spcBef>
                <a:spcPts val="1000"/>
              </a:spcBef>
              <a:spcAft>
                <a:spcPts val="0"/>
              </a:spcAft>
              <a:buClr>
                <a:schemeClr val="dk1"/>
              </a:buClr>
              <a:buSzPts val="1100"/>
              <a:buFont typeface="Arial"/>
              <a:buNone/>
            </a:pPr>
            <a:r>
              <a:rPr lang="en-US" b="1" u="sng"/>
              <a:t>Prerequisites to deploy by using change sets</a:t>
            </a:r>
            <a:endParaRPr b="1" u="sng"/>
          </a:p>
          <a:p>
            <a:pPr marL="457200" lvl="0" indent="-320040" algn="l" rtl="0">
              <a:spcBef>
                <a:spcPts val="1000"/>
              </a:spcBef>
              <a:spcAft>
                <a:spcPts val="0"/>
              </a:spcAft>
              <a:buSzPts val="1440"/>
              <a:buChar char="►"/>
            </a:pPr>
            <a:r>
              <a:rPr lang="en-US"/>
              <a:t>A deployment connection between two organizations.</a:t>
            </a:r>
            <a:endParaRPr/>
          </a:p>
          <a:p>
            <a:pPr marL="457200" lvl="0" indent="-320040" algn="l" rtl="0">
              <a:spcBef>
                <a:spcPts val="0"/>
              </a:spcBef>
              <a:spcAft>
                <a:spcPts val="0"/>
              </a:spcAft>
              <a:buSzPts val="1440"/>
              <a:buChar char="►"/>
            </a:pPr>
            <a:r>
              <a:rPr lang="en-US"/>
              <a:t>Overall test class code coverage should be greater than 75%.</a:t>
            </a:r>
            <a:endParaRPr/>
          </a:p>
          <a:p>
            <a:pPr marL="457200" lvl="0" indent="-320040" algn="l" rtl="0">
              <a:spcBef>
                <a:spcPts val="0"/>
              </a:spcBef>
              <a:spcAft>
                <a:spcPts val="0"/>
              </a:spcAft>
              <a:buSzPts val="1440"/>
              <a:buChar char="►"/>
            </a:pPr>
            <a:r>
              <a:rPr lang="en-US"/>
              <a:t>Create and upload change sets user permission to create or upload change set</a:t>
            </a:r>
            <a:endParaRPr/>
          </a:p>
          <a:p>
            <a:pPr marL="0" lvl="0" indent="0" algn="l" rtl="0">
              <a:spcBef>
                <a:spcPts val="1000"/>
              </a:spcBef>
              <a:spcAft>
                <a:spcPts val="0"/>
              </a:spcAft>
              <a:buNone/>
            </a:pPr>
            <a:endParaRPr/>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Shape 1220"/>
        <p:cNvGrpSpPr/>
        <p:nvPr/>
      </p:nvGrpSpPr>
      <p:grpSpPr>
        <a:xfrm>
          <a:off x="0" y="0"/>
          <a:ext cx="0" cy="0"/>
          <a:chOff x="0" y="0"/>
          <a:chExt cx="0" cy="0"/>
        </a:xfrm>
      </p:grpSpPr>
      <p:sp>
        <p:nvSpPr>
          <p:cNvPr id="1221" name="Google Shape;1221;g27f683b8c3a_6_12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How to do deployments using change sets? </a:t>
            </a:r>
            <a:endParaRPr/>
          </a:p>
        </p:txBody>
      </p:sp>
      <p:sp>
        <p:nvSpPr>
          <p:cNvPr id="1222" name="Google Shape;1222;g27f683b8c3a_6_120"/>
          <p:cNvSpPr txBox="1">
            <a:spLocks noGrp="1"/>
          </p:cNvSpPr>
          <p:nvPr>
            <p:ph type="body" idx="1"/>
          </p:nvPr>
        </p:nvSpPr>
        <p:spPr>
          <a:xfrm>
            <a:off x="392825" y="1930500"/>
            <a:ext cx="98823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Font typeface="Trebuchet MS"/>
              <a:buChar char="►"/>
            </a:pPr>
            <a:r>
              <a:rPr lang="en-US"/>
              <a:t>Create outbound change set in source organization and upload that change set to Target instance.</a:t>
            </a:r>
            <a:endParaRPr/>
          </a:p>
          <a:p>
            <a:pPr marL="457200" lvl="0" indent="-320040" algn="l" rtl="0">
              <a:spcBef>
                <a:spcPts val="0"/>
              </a:spcBef>
              <a:spcAft>
                <a:spcPts val="0"/>
              </a:spcAft>
              <a:buSzPts val="1440"/>
              <a:buFont typeface="Trebuchet MS"/>
              <a:buChar char="►"/>
            </a:pPr>
            <a:r>
              <a:rPr lang="en-US"/>
              <a:t>In target instance go to inbound change set and go to the change set uploaded from source instance and deploy that change set.</a:t>
            </a:r>
            <a:endParaRPr/>
          </a:p>
          <a:p>
            <a:pPr marL="0" lvl="0" indent="0" algn="l" rtl="0">
              <a:spcBef>
                <a:spcPts val="1000"/>
              </a:spcBef>
              <a:spcAft>
                <a:spcPts val="0"/>
              </a:spcAft>
              <a:buClr>
                <a:schemeClr val="dk1"/>
              </a:buClr>
              <a:buSzPts val="1100"/>
              <a:buFont typeface="Arial"/>
              <a:buNone/>
            </a:pPr>
            <a:r>
              <a:rPr lang="en-US"/>
              <a:t>For example, you have done with your customizations in Developer sandbox. You are trying to deploy your changes from Development environment to TEST/PRODUCTION. In this case first create connection between DEVELOPMENT Sandbox to TEST/PRODUCTION</a:t>
            </a:r>
            <a:endParaRPr/>
          </a:p>
          <a:p>
            <a:pPr marL="0" lvl="0" indent="0" algn="l" rtl="0">
              <a:spcBef>
                <a:spcPts val="1000"/>
              </a:spcBef>
              <a:spcAft>
                <a:spcPts val="0"/>
              </a:spcAft>
              <a:buClr>
                <a:schemeClr val="dk1"/>
              </a:buClr>
              <a:buSzPts val="1100"/>
              <a:buFont typeface="Arial"/>
              <a:buNone/>
            </a:pPr>
            <a:r>
              <a:rPr lang="en-US"/>
              <a:t>Once connection is established go to outbound change set and create one outbound change set in DEVELOPMENT sandbox and add list of components to that outbound change set. Next upload that change set to TEST/PRODUCTION. Next in your target instance go to inbound change set in TEST/PRODUCTION and deploy that change set.</a:t>
            </a:r>
            <a:endParaRPr/>
          </a:p>
          <a:p>
            <a:pPr marL="0" lvl="0" indent="0" algn="l" rtl="0">
              <a:spcBef>
                <a:spcPts val="1000"/>
              </a:spcBef>
              <a:spcAft>
                <a:spcPts val="0"/>
              </a:spcAft>
              <a:buNone/>
            </a:pPr>
            <a:endParaRPr>
              <a:latin typeface="Arial"/>
              <a:ea typeface="Arial"/>
              <a:cs typeface="Arial"/>
              <a:sym typeface="Arial"/>
            </a:endParaRP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Shape 1226"/>
        <p:cNvGrpSpPr/>
        <p:nvPr/>
      </p:nvGrpSpPr>
      <p:grpSpPr>
        <a:xfrm>
          <a:off x="0" y="0"/>
          <a:ext cx="0" cy="0"/>
          <a:chOff x="0" y="0"/>
          <a:chExt cx="0" cy="0"/>
        </a:xfrm>
      </p:grpSpPr>
      <p:sp>
        <p:nvSpPr>
          <p:cNvPr id="1227" name="Google Shape;1227;g27f683b8c3a_6_13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Difference between Inbound and outbound change set</a:t>
            </a:r>
            <a:endParaRPr/>
          </a:p>
        </p:txBody>
      </p:sp>
      <p:sp>
        <p:nvSpPr>
          <p:cNvPr id="1228" name="Google Shape;1228;g27f683b8c3a_6_13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b="1" u="sng"/>
              <a:t>Outbound change set:</a:t>
            </a:r>
            <a:r>
              <a:rPr lang="en-US"/>
              <a:t> An out bound change set is a change set created in Source organization and that you want to deploy to target organization.</a:t>
            </a:r>
            <a:endParaRPr/>
          </a:p>
          <a:p>
            <a:pPr marL="0" lvl="0" indent="0" algn="l" rtl="0">
              <a:spcBef>
                <a:spcPts val="1000"/>
              </a:spcBef>
              <a:spcAft>
                <a:spcPts val="0"/>
              </a:spcAft>
              <a:buNone/>
            </a:pPr>
            <a:r>
              <a:rPr lang="en-US"/>
              <a:t>Sending an outbound change set to another organization doesn't guarantee that the changes will be implemented in that organization. The change set must be deployed (accepted) by the target organization before the changes take effect.</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Clr>
                <a:schemeClr val="dk1"/>
              </a:buClr>
              <a:buSzPts val="1100"/>
              <a:buFont typeface="Arial"/>
              <a:buNone/>
            </a:pPr>
            <a:r>
              <a:rPr lang="en-US" b="1" u="sng"/>
              <a:t>Inbound change set:</a:t>
            </a:r>
            <a:r>
              <a:rPr lang="en-US"/>
              <a:t> An inbound change set is change set that is sent from source organization to the target organization. A change sent must be deployed for the changes to take effect. You can deploy the contents of an inbound change set as a whole, but not on a component-by-component basis.</a:t>
            </a:r>
            <a:endParaRPr/>
          </a:p>
          <a:p>
            <a:pPr marL="0" lvl="0" indent="0" algn="l" rtl="0">
              <a:spcBef>
                <a:spcPts val="100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18"/>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Candidate Object and its fields</a:t>
            </a:r>
            <a:endParaRPr/>
          </a:p>
        </p:txBody>
      </p:sp>
      <p:graphicFrame>
        <p:nvGraphicFramePr>
          <p:cNvPr id="262" name="Google Shape;262;p18"/>
          <p:cNvGraphicFramePr/>
          <p:nvPr/>
        </p:nvGraphicFramePr>
        <p:xfrm>
          <a:off x="677690" y="1675397"/>
          <a:ext cx="8596300" cy="4348590"/>
        </p:xfrm>
        <a:graphic>
          <a:graphicData uri="http://schemas.openxmlformats.org/drawingml/2006/table">
            <a:tbl>
              <a:tblPr firstRow="1" bandRow="1">
                <a:noFill/>
                <a:tableStyleId>{BCD1FCDB-1370-4345-BA33-21CB5F712607}</a:tableStyleId>
              </a:tblPr>
              <a:tblGrid>
                <a:gridCol w="4298150">
                  <a:extLst>
                    <a:ext uri="{9D8B030D-6E8A-4147-A177-3AD203B41FA5}">
                      <a16:colId xmlns:a16="http://schemas.microsoft.com/office/drawing/2014/main" val="20000"/>
                    </a:ext>
                  </a:extLst>
                </a:gridCol>
                <a:gridCol w="4298150">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a:t>Field Name</a:t>
                      </a:r>
                      <a:endParaRPr/>
                    </a:p>
                  </a:txBody>
                  <a:tcPr marL="91450" marR="91450" marT="45725" marB="45725"/>
                </a:tc>
                <a:tc>
                  <a:txBody>
                    <a:bodyPr/>
                    <a:lstStyle/>
                    <a:p>
                      <a:pPr marL="0" marR="0" lvl="0" indent="0" algn="l" rtl="0">
                        <a:spcBef>
                          <a:spcPts val="0"/>
                        </a:spcBef>
                        <a:spcAft>
                          <a:spcPts val="0"/>
                        </a:spcAft>
                        <a:buNone/>
                      </a:pPr>
                      <a:r>
                        <a:rPr lang="en-US" sz="1800"/>
                        <a:t>Data Type</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t>First Name</a:t>
                      </a:r>
                      <a:endParaRPr/>
                    </a:p>
                  </a:txBody>
                  <a:tcPr marL="91450" marR="91450" marT="45725" marB="45725"/>
                </a:tc>
                <a:tc>
                  <a:txBody>
                    <a:bodyPr/>
                    <a:lstStyle/>
                    <a:p>
                      <a:pPr marL="0" marR="0" lvl="0" indent="0" algn="l" rtl="0">
                        <a:spcBef>
                          <a:spcPts val="0"/>
                        </a:spcBef>
                        <a:spcAft>
                          <a:spcPts val="0"/>
                        </a:spcAft>
                        <a:buNone/>
                      </a:pPr>
                      <a:r>
                        <a:rPr lang="en-US" sz="1800"/>
                        <a:t>Text (50)</a:t>
                      </a:r>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t>Last Name</a:t>
                      </a:r>
                      <a:endParaRPr/>
                    </a:p>
                  </a:txBody>
                  <a:tcPr marL="91450" marR="91450" marT="45725" marB="45725"/>
                </a:tc>
                <a:tc>
                  <a:txBody>
                    <a:bodyPr/>
                    <a:lstStyle/>
                    <a:p>
                      <a:pPr marL="0" marR="0" lvl="0" indent="0" algn="l" rtl="0">
                        <a:spcBef>
                          <a:spcPts val="0"/>
                        </a:spcBef>
                        <a:spcAft>
                          <a:spcPts val="0"/>
                        </a:spcAft>
                        <a:buNone/>
                      </a:pPr>
                      <a:r>
                        <a:rPr lang="en-US" sz="1800"/>
                        <a:t>Text (50)</a:t>
                      </a:r>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a:t>Phone</a:t>
                      </a:r>
                      <a:endParaRPr/>
                    </a:p>
                  </a:txBody>
                  <a:tcPr marL="91450" marR="91450" marT="45725" marB="45725"/>
                </a:tc>
                <a:tc>
                  <a:txBody>
                    <a:bodyPr/>
                    <a:lstStyle/>
                    <a:p>
                      <a:pPr marL="0" marR="0" lvl="0" indent="0" algn="l" rtl="0">
                        <a:spcBef>
                          <a:spcPts val="0"/>
                        </a:spcBef>
                        <a:spcAft>
                          <a:spcPts val="0"/>
                        </a:spcAft>
                        <a:buNone/>
                      </a:pPr>
                      <a:r>
                        <a:rPr lang="en-US" sz="1800"/>
                        <a:t>Phone</a:t>
                      </a:r>
                      <a:endParaRPr/>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a:t>Email</a:t>
                      </a:r>
                      <a:endParaRPr/>
                    </a:p>
                  </a:txBody>
                  <a:tcPr marL="91450" marR="91450" marT="45725" marB="45725"/>
                </a:tc>
                <a:tc>
                  <a:txBody>
                    <a:bodyPr/>
                    <a:lstStyle/>
                    <a:p>
                      <a:pPr marL="0" marR="0" lvl="0" indent="0" algn="l" rtl="0">
                        <a:spcBef>
                          <a:spcPts val="0"/>
                        </a:spcBef>
                        <a:spcAft>
                          <a:spcPts val="0"/>
                        </a:spcAft>
                        <a:buNone/>
                      </a:pPr>
                      <a:r>
                        <a:rPr lang="en-US" sz="1800"/>
                        <a:t>Email</a:t>
                      </a:r>
                      <a:endParaRPr/>
                    </a:p>
                  </a:txBody>
                  <a:tcPr marL="91450" marR="91450" marT="45725" marB="45725"/>
                </a:tc>
                <a:extLst>
                  <a:ext uri="{0D108BD9-81ED-4DB2-BD59-A6C34878D82A}">
                    <a16:rowId xmlns:a16="http://schemas.microsoft.com/office/drawing/2014/main" val="10004"/>
                  </a:ext>
                </a:extLst>
              </a:tr>
              <a:tr h="370850">
                <a:tc>
                  <a:txBody>
                    <a:bodyPr/>
                    <a:lstStyle/>
                    <a:p>
                      <a:pPr marL="0" marR="0" lvl="0" indent="0" algn="l" rtl="0">
                        <a:spcBef>
                          <a:spcPts val="0"/>
                        </a:spcBef>
                        <a:spcAft>
                          <a:spcPts val="0"/>
                        </a:spcAft>
                        <a:buNone/>
                      </a:pPr>
                      <a:r>
                        <a:rPr lang="en-US" sz="1800"/>
                        <a:t>Street</a:t>
                      </a:r>
                      <a:endParaRPr/>
                    </a:p>
                  </a:txBody>
                  <a:tcPr marL="91450" marR="91450" marT="45725" marB="45725"/>
                </a:tc>
                <a:tc>
                  <a:txBody>
                    <a:bodyPr/>
                    <a:lstStyle/>
                    <a:p>
                      <a:pPr marL="0" marR="0" lvl="0" indent="0" algn="l" rtl="0">
                        <a:spcBef>
                          <a:spcPts val="0"/>
                        </a:spcBef>
                        <a:spcAft>
                          <a:spcPts val="0"/>
                        </a:spcAft>
                        <a:buNone/>
                      </a:pPr>
                      <a:r>
                        <a:rPr lang="en-US" sz="1800"/>
                        <a:t>Text (50)</a:t>
                      </a:r>
                      <a:endParaRPr/>
                    </a:p>
                  </a:txBody>
                  <a:tcPr marL="91450" marR="91450" marT="45725" marB="45725"/>
                </a:tc>
                <a:extLst>
                  <a:ext uri="{0D108BD9-81ED-4DB2-BD59-A6C34878D82A}">
                    <a16:rowId xmlns:a16="http://schemas.microsoft.com/office/drawing/2014/main" val="10005"/>
                  </a:ext>
                </a:extLst>
              </a:tr>
              <a:tr h="370850">
                <a:tc>
                  <a:txBody>
                    <a:bodyPr/>
                    <a:lstStyle/>
                    <a:p>
                      <a:pPr marL="0" marR="0" lvl="0" indent="0" algn="l" rtl="0">
                        <a:spcBef>
                          <a:spcPts val="0"/>
                        </a:spcBef>
                        <a:spcAft>
                          <a:spcPts val="0"/>
                        </a:spcAft>
                        <a:buNone/>
                      </a:pPr>
                      <a:r>
                        <a:rPr lang="en-US" sz="1800"/>
                        <a:t>City</a:t>
                      </a:r>
                      <a:endParaRPr/>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Trebuchet MS"/>
                        <a:buNone/>
                      </a:pPr>
                      <a:r>
                        <a:rPr lang="en-US" sz="1800"/>
                        <a:t>Text (50)</a:t>
                      </a:r>
                      <a:endParaRPr/>
                    </a:p>
                  </a:txBody>
                  <a:tcPr marL="91450" marR="91450" marT="45725" marB="45725"/>
                </a:tc>
                <a:extLst>
                  <a:ext uri="{0D108BD9-81ED-4DB2-BD59-A6C34878D82A}">
                    <a16:rowId xmlns:a16="http://schemas.microsoft.com/office/drawing/2014/main" val="10006"/>
                  </a:ext>
                </a:extLst>
              </a:tr>
              <a:tr h="370850">
                <a:tc>
                  <a:txBody>
                    <a:bodyPr/>
                    <a:lstStyle/>
                    <a:p>
                      <a:pPr marL="0" marR="0" lvl="0" indent="0" algn="l" rtl="0">
                        <a:spcBef>
                          <a:spcPts val="0"/>
                        </a:spcBef>
                        <a:spcAft>
                          <a:spcPts val="0"/>
                        </a:spcAft>
                        <a:buNone/>
                      </a:pPr>
                      <a:r>
                        <a:rPr lang="en-US" sz="1800"/>
                        <a:t>State </a:t>
                      </a:r>
                      <a:endParaRPr/>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Trebuchet MS"/>
                        <a:buNone/>
                      </a:pPr>
                      <a:r>
                        <a:rPr lang="en-US" sz="1800"/>
                        <a:t>Text (50)</a:t>
                      </a:r>
                      <a:endParaRPr/>
                    </a:p>
                  </a:txBody>
                  <a:tcPr marL="91450" marR="91450" marT="45725" marB="45725"/>
                </a:tc>
                <a:extLst>
                  <a:ext uri="{0D108BD9-81ED-4DB2-BD59-A6C34878D82A}">
                    <a16:rowId xmlns:a16="http://schemas.microsoft.com/office/drawing/2014/main" val="10007"/>
                  </a:ext>
                </a:extLst>
              </a:tr>
              <a:tr h="370850">
                <a:tc>
                  <a:txBody>
                    <a:bodyPr/>
                    <a:lstStyle/>
                    <a:p>
                      <a:pPr marL="0" marR="0" lvl="0" indent="0" algn="l" rtl="0">
                        <a:spcBef>
                          <a:spcPts val="0"/>
                        </a:spcBef>
                        <a:spcAft>
                          <a:spcPts val="0"/>
                        </a:spcAft>
                        <a:buNone/>
                      </a:pPr>
                      <a:r>
                        <a:rPr lang="en-US" sz="1800"/>
                        <a:t>Postal Code</a:t>
                      </a:r>
                      <a:endParaRPr/>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Trebuchet MS"/>
                        <a:buNone/>
                      </a:pPr>
                      <a:r>
                        <a:rPr lang="en-US" sz="1800"/>
                        <a:t>Text (15)</a:t>
                      </a:r>
                      <a:endParaRPr/>
                    </a:p>
                  </a:txBody>
                  <a:tcPr marL="91450" marR="91450" marT="45725" marB="45725"/>
                </a:tc>
                <a:extLst>
                  <a:ext uri="{0D108BD9-81ED-4DB2-BD59-A6C34878D82A}">
                    <a16:rowId xmlns:a16="http://schemas.microsoft.com/office/drawing/2014/main" val="10008"/>
                  </a:ext>
                </a:extLst>
              </a:tr>
              <a:tr h="370850">
                <a:tc>
                  <a:txBody>
                    <a:bodyPr/>
                    <a:lstStyle/>
                    <a:p>
                      <a:pPr marL="0" marR="0" lvl="0" indent="0" algn="l" rtl="0">
                        <a:spcBef>
                          <a:spcPts val="0"/>
                        </a:spcBef>
                        <a:spcAft>
                          <a:spcPts val="0"/>
                        </a:spcAft>
                        <a:buNone/>
                      </a:pPr>
                      <a:r>
                        <a:rPr lang="en-US" sz="1800"/>
                        <a:t>Country</a:t>
                      </a:r>
                      <a:endParaRPr/>
                    </a:p>
                  </a:txBody>
                  <a:tcPr marL="91450" marR="91450" marT="45725" marB="45725"/>
                </a:tc>
                <a:tc>
                  <a:txBody>
                    <a:bodyPr/>
                    <a:lstStyle/>
                    <a:p>
                      <a:pPr marL="0" marR="0" lvl="0" indent="0" algn="l" rtl="0">
                        <a:lnSpc>
                          <a:spcPct val="100000"/>
                        </a:lnSpc>
                        <a:spcBef>
                          <a:spcPts val="0"/>
                        </a:spcBef>
                        <a:spcAft>
                          <a:spcPts val="0"/>
                        </a:spcAft>
                        <a:buClr>
                          <a:schemeClr val="dk1"/>
                        </a:buClr>
                        <a:buSzPts val="1800"/>
                        <a:buFont typeface="Trebuchet MS"/>
                        <a:buNone/>
                      </a:pPr>
                      <a:r>
                        <a:rPr lang="en-US" sz="1800"/>
                        <a:t>Text (20)</a:t>
                      </a:r>
                      <a:endParaRPr/>
                    </a:p>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9"/>
                  </a:ext>
                </a:extLst>
              </a:tr>
              <a:tr h="370850">
                <a:tc>
                  <a:txBody>
                    <a:bodyPr/>
                    <a:lstStyle/>
                    <a:p>
                      <a:pPr marL="0" marR="0" lvl="0" indent="0" algn="l" rtl="0">
                        <a:spcBef>
                          <a:spcPts val="0"/>
                        </a:spcBef>
                        <a:spcAft>
                          <a:spcPts val="0"/>
                        </a:spcAft>
                        <a:buNone/>
                      </a:pPr>
                      <a:r>
                        <a:rPr lang="en-US" sz="1800"/>
                        <a:t>Years of Experience</a:t>
                      </a:r>
                      <a:endParaRPr/>
                    </a:p>
                  </a:txBody>
                  <a:tcPr marL="91450" marR="91450" marT="45725" marB="45725"/>
                </a:tc>
                <a:tc>
                  <a:txBody>
                    <a:bodyPr/>
                    <a:lstStyle/>
                    <a:p>
                      <a:pPr marL="0" marR="0" lvl="0" indent="0" algn="l" rtl="0">
                        <a:spcBef>
                          <a:spcPts val="0"/>
                        </a:spcBef>
                        <a:spcAft>
                          <a:spcPts val="0"/>
                        </a:spcAft>
                        <a:buNone/>
                      </a:pPr>
                      <a:r>
                        <a:rPr lang="en-US" sz="1800"/>
                        <a:t>Number (2) </a:t>
                      </a:r>
                      <a:endParaRPr/>
                    </a:p>
                  </a:txBody>
                  <a:tcPr marL="91450" marR="91450" marT="45725" marB="45725"/>
                </a:tc>
                <a:extLst>
                  <a:ext uri="{0D108BD9-81ED-4DB2-BD59-A6C34878D82A}">
                    <a16:rowId xmlns:a16="http://schemas.microsoft.com/office/drawing/2014/main" val="10010"/>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Candidate Object and its fields</a:t>
            </a:r>
            <a:endParaRPr/>
          </a:p>
        </p:txBody>
      </p:sp>
      <p:graphicFrame>
        <p:nvGraphicFramePr>
          <p:cNvPr id="268" name="Google Shape;268;p19"/>
          <p:cNvGraphicFramePr/>
          <p:nvPr/>
        </p:nvGraphicFramePr>
        <p:xfrm>
          <a:off x="911129" y="1750041"/>
          <a:ext cx="3000000" cy="3000000"/>
        </p:xfrm>
        <a:graphic>
          <a:graphicData uri="http://schemas.openxmlformats.org/drawingml/2006/table">
            <a:tbl>
              <a:tblPr firstRow="1" bandRow="1">
                <a:noFill/>
                <a:tableStyleId>{BCD1FCDB-1370-4345-BA33-21CB5F712607}</a:tableStyleId>
              </a:tblPr>
              <a:tblGrid>
                <a:gridCol w="4298150">
                  <a:extLst>
                    <a:ext uri="{9D8B030D-6E8A-4147-A177-3AD203B41FA5}">
                      <a16:colId xmlns:a16="http://schemas.microsoft.com/office/drawing/2014/main" val="20000"/>
                    </a:ext>
                  </a:extLst>
                </a:gridCol>
                <a:gridCol w="4298150">
                  <a:extLst>
                    <a:ext uri="{9D8B030D-6E8A-4147-A177-3AD203B41FA5}">
                      <a16:colId xmlns:a16="http://schemas.microsoft.com/office/drawing/2014/main" val="20001"/>
                    </a:ext>
                  </a:extLst>
                </a:gridCol>
              </a:tblGrid>
              <a:tr h="370850">
                <a:tc>
                  <a:txBody>
                    <a:bodyPr/>
                    <a:lstStyle/>
                    <a:p>
                      <a:pPr marL="0" marR="0" lvl="0" indent="0" algn="l" rtl="0">
                        <a:spcBef>
                          <a:spcPts val="0"/>
                        </a:spcBef>
                        <a:spcAft>
                          <a:spcPts val="0"/>
                        </a:spcAft>
                        <a:buNone/>
                      </a:pPr>
                      <a:r>
                        <a:rPr lang="en-US" sz="1800"/>
                        <a:t>Field Name</a:t>
                      </a:r>
                      <a:endParaRPr/>
                    </a:p>
                  </a:txBody>
                  <a:tcPr marL="91450" marR="91450" marT="45725" marB="45725"/>
                </a:tc>
                <a:tc>
                  <a:txBody>
                    <a:bodyPr/>
                    <a:lstStyle/>
                    <a:p>
                      <a:pPr marL="0" marR="0" lvl="0" indent="0" algn="l" rtl="0">
                        <a:spcBef>
                          <a:spcPts val="0"/>
                        </a:spcBef>
                        <a:spcAft>
                          <a:spcPts val="0"/>
                        </a:spcAft>
                        <a:buNone/>
                      </a:pPr>
                      <a:r>
                        <a:rPr lang="en-US" sz="1800"/>
                        <a:t>Data Type</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t>SSN</a:t>
                      </a:r>
                      <a:endParaRPr/>
                    </a:p>
                  </a:txBody>
                  <a:tcPr marL="91450" marR="91450" marT="45725" marB="45725"/>
                </a:tc>
                <a:tc>
                  <a:txBody>
                    <a:bodyPr/>
                    <a:lstStyle/>
                    <a:p>
                      <a:pPr marL="0" marR="0" lvl="0" indent="0" algn="l" rtl="0">
                        <a:spcBef>
                          <a:spcPts val="0"/>
                        </a:spcBef>
                        <a:spcAft>
                          <a:spcPts val="0"/>
                        </a:spcAft>
                        <a:buNone/>
                      </a:pPr>
                      <a:r>
                        <a:rPr lang="en-US" sz="1800"/>
                        <a:t>Encrypted</a:t>
                      </a:r>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t>Education</a:t>
                      </a:r>
                      <a:endParaRPr/>
                    </a:p>
                  </a:txBody>
                  <a:tcPr marL="91450" marR="91450" marT="45725" marB="45725"/>
                </a:tc>
                <a:tc>
                  <a:txBody>
                    <a:bodyPr/>
                    <a:lstStyle/>
                    <a:p>
                      <a:pPr marL="0" marR="0" lvl="0" indent="0" algn="l" rtl="0">
                        <a:spcBef>
                          <a:spcPts val="0"/>
                        </a:spcBef>
                        <a:spcAft>
                          <a:spcPts val="0"/>
                        </a:spcAft>
                        <a:buNone/>
                      </a:pPr>
                      <a:r>
                        <a:rPr lang="en-US" sz="1800"/>
                        <a:t>Picklist (</a:t>
                      </a:r>
                      <a:endParaRPr/>
                    </a:p>
                    <a:p>
                      <a:pPr marL="0" marR="0" lvl="0" indent="0" algn="l" rtl="0">
                        <a:spcBef>
                          <a:spcPts val="0"/>
                        </a:spcBef>
                        <a:spcAft>
                          <a:spcPts val="0"/>
                        </a:spcAft>
                        <a:buNone/>
                      </a:pPr>
                      <a:r>
                        <a:rPr lang="en-US" sz="1800"/>
                        <a:t>HS Diploma</a:t>
                      </a:r>
                      <a:endParaRPr/>
                    </a:p>
                    <a:p>
                      <a:pPr marL="0" marR="0" lvl="0" indent="0" algn="l" rtl="0">
                        <a:spcBef>
                          <a:spcPts val="0"/>
                        </a:spcBef>
                        <a:spcAft>
                          <a:spcPts val="0"/>
                        </a:spcAft>
                        <a:buNone/>
                      </a:pPr>
                      <a:r>
                        <a:rPr lang="en-US" sz="1800"/>
                        <a:t>BA /BS </a:t>
                      </a:r>
                      <a:endParaRPr/>
                    </a:p>
                    <a:p>
                      <a:pPr marL="0" marR="0" lvl="0" indent="0" algn="l" rtl="0">
                        <a:spcBef>
                          <a:spcPts val="0"/>
                        </a:spcBef>
                        <a:spcAft>
                          <a:spcPts val="0"/>
                        </a:spcAft>
                        <a:buNone/>
                      </a:pPr>
                      <a:r>
                        <a:rPr lang="en-US" sz="1800"/>
                        <a:t>MA/MS/MBA</a:t>
                      </a:r>
                      <a:endParaRPr/>
                    </a:p>
                    <a:p>
                      <a:pPr marL="0" marR="0" lvl="0" indent="0" algn="l" rtl="0">
                        <a:spcBef>
                          <a:spcPts val="0"/>
                        </a:spcBef>
                        <a:spcAft>
                          <a:spcPts val="0"/>
                        </a:spcAft>
                        <a:buNone/>
                      </a:pPr>
                      <a:r>
                        <a:rPr lang="en-US" sz="1800"/>
                        <a:t>Ph.D.</a:t>
                      </a:r>
                      <a:endParaRPr/>
                    </a:p>
                    <a:p>
                      <a:pPr marL="0" marR="0" lvl="0" indent="0" algn="l" rtl="0">
                        <a:spcBef>
                          <a:spcPts val="0"/>
                        </a:spcBef>
                        <a:spcAft>
                          <a:spcPts val="0"/>
                        </a:spcAft>
                        <a:buNone/>
                      </a:pPr>
                      <a:r>
                        <a:rPr lang="en-US" sz="1800"/>
                        <a:t>Post Doc</a:t>
                      </a:r>
                      <a:endParaRPr/>
                    </a:p>
                    <a:p>
                      <a:pPr marL="0" marR="0" lvl="0" indent="0" algn="l" rtl="0">
                        <a:spcBef>
                          <a:spcPts val="0"/>
                        </a:spcBef>
                        <a:spcAft>
                          <a:spcPts val="0"/>
                        </a:spcAft>
                        <a:buNone/>
                      </a:pPr>
                      <a:r>
                        <a:rPr lang="en-US" sz="1800"/>
                        <a:t>)</a:t>
                      </a:r>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a:t>Are you currently Employed? </a:t>
                      </a:r>
                      <a:endParaRPr/>
                    </a:p>
                  </a:txBody>
                  <a:tcPr marL="91450" marR="91450" marT="45725" marB="45725"/>
                </a:tc>
                <a:tc>
                  <a:txBody>
                    <a:bodyPr/>
                    <a:lstStyle/>
                    <a:p>
                      <a:pPr marL="0" marR="0" lvl="0" indent="0" algn="l" rtl="0">
                        <a:spcBef>
                          <a:spcPts val="0"/>
                        </a:spcBef>
                        <a:spcAft>
                          <a:spcPts val="0"/>
                        </a:spcAft>
                        <a:buNone/>
                      </a:pPr>
                      <a:r>
                        <a:rPr lang="en-US" sz="1800"/>
                        <a:t>Checkbox</a:t>
                      </a:r>
                      <a:endParaRPr/>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r>
                        <a:rPr lang="en-US" sz="1800"/>
                        <a:t>Are you US citizen? </a:t>
                      </a:r>
                      <a:endParaRPr/>
                    </a:p>
                  </a:txBody>
                  <a:tcPr marL="91450" marR="91450" marT="45725" marB="45725"/>
                </a:tc>
                <a:tc>
                  <a:txBody>
                    <a:bodyPr/>
                    <a:lstStyle/>
                    <a:p>
                      <a:pPr marL="0" marR="0" lvl="0" indent="0" algn="l" rtl="0">
                        <a:spcBef>
                          <a:spcPts val="0"/>
                        </a:spcBef>
                        <a:spcAft>
                          <a:spcPts val="0"/>
                        </a:spcAft>
                        <a:buNone/>
                      </a:pPr>
                      <a:r>
                        <a:rPr lang="en-US" sz="1800"/>
                        <a:t>Checkbox</a:t>
                      </a:r>
                      <a:endParaRPr/>
                    </a:p>
                  </a:txBody>
                  <a:tcPr marL="91450" marR="91450" marT="45725" marB="45725"/>
                </a:tc>
                <a:extLst>
                  <a:ext uri="{0D108BD9-81ED-4DB2-BD59-A6C34878D82A}">
                    <a16:rowId xmlns:a16="http://schemas.microsoft.com/office/drawing/2014/main" val="10004"/>
                  </a:ext>
                </a:extLst>
              </a:tr>
              <a:tr h="370850">
                <a:tc>
                  <a:txBody>
                    <a:bodyPr/>
                    <a:lstStyle/>
                    <a:p>
                      <a:pPr marL="0" marR="0" lvl="0" indent="0" algn="l" rtl="0">
                        <a:spcBef>
                          <a:spcPts val="0"/>
                        </a:spcBef>
                        <a:spcAft>
                          <a:spcPts val="0"/>
                        </a:spcAft>
                        <a:buNone/>
                      </a:pPr>
                      <a:r>
                        <a:rPr lang="en-US" sz="1800"/>
                        <a:t>Do you need visa? </a:t>
                      </a:r>
                      <a:endParaRPr/>
                    </a:p>
                  </a:txBody>
                  <a:tcPr marL="91450" marR="91450" marT="45725" marB="45725"/>
                </a:tc>
                <a:tc>
                  <a:txBody>
                    <a:bodyPr/>
                    <a:lstStyle/>
                    <a:p>
                      <a:pPr marL="0" marR="0" lvl="0" indent="0" algn="l" rtl="0">
                        <a:spcBef>
                          <a:spcPts val="0"/>
                        </a:spcBef>
                        <a:spcAft>
                          <a:spcPts val="0"/>
                        </a:spcAft>
                        <a:buNone/>
                      </a:pPr>
                      <a:r>
                        <a:rPr lang="en-US" sz="1800"/>
                        <a:t>Checkbox</a:t>
                      </a:r>
                      <a:endParaRPr/>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b="1">
                <a:latin typeface="Arial"/>
                <a:ea typeface="Arial"/>
                <a:cs typeface="Arial"/>
                <a:sym typeface="Arial"/>
              </a:rPr>
              <a:t>Create a Free Developer Account</a:t>
            </a:r>
            <a:endParaRPr/>
          </a:p>
        </p:txBody>
      </p:sp>
      <p:sp>
        <p:nvSpPr>
          <p:cNvPr id="151" name="Google Shape;151;p2"/>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251459" algn="l" rtl="0">
              <a:spcBef>
                <a:spcPts val="0"/>
              </a:spcBef>
              <a:spcAft>
                <a:spcPts val="0"/>
              </a:spcAft>
              <a:buSzPts val="1440"/>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20"/>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Validation Rules	</a:t>
            </a:r>
            <a:endParaRPr/>
          </a:p>
        </p:txBody>
      </p:sp>
      <p:sp>
        <p:nvSpPr>
          <p:cNvPr id="274" name="Google Shape;274;p20"/>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SzPts val="1440"/>
              <a:buChar char="►"/>
            </a:pPr>
            <a:r>
              <a:rPr lang="en-US"/>
              <a:t>Validation Rules verify that data entered by users in records meets the standard you specify before they can save it. </a:t>
            </a:r>
            <a:endParaRPr/>
          </a:p>
          <a:p>
            <a:pPr marL="342900" lvl="0" indent="-342900" algn="l" rtl="0">
              <a:spcBef>
                <a:spcPts val="1000"/>
              </a:spcBef>
              <a:spcAft>
                <a:spcPts val="0"/>
              </a:spcAft>
              <a:buSzPts val="1440"/>
              <a:buChar char="►"/>
            </a:pPr>
            <a:r>
              <a:rPr lang="en-US"/>
              <a:t>A validation rule ca contain a formula or expression that evaluates the data in one or more fields and returns a value of “True” or “False”</a:t>
            </a:r>
            <a:endParaRPr/>
          </a:p>
          <a:p>
            <a:pPr marL="342900" lvl="0" indent="-342900" algn="l" rtl="0">
              <a:spcBef>
                <a:spcPts val="1000"/>
              </a:spcBef>
              <a:spcAft>
                <a:spcPts val="0"/>
              </a:spcAft>
              <a:buSzPts val="1440"/>
              <a:buChar char="►"/>
            </a:pPr>
            <a:r>
              <a:rPr lang="en-US"/>
              <a:t>When the validation rule returns a value of “True”, this confirms that the data entered by the user contains an invalid value. </a:t>
            </a:r>
            <a:endParaRPr/>
          </a:p>
          <a:p>
            <a:pPr marL="342900" lvl="0" indent="-342900" algn="l" rtl="0">
              <a:spcBef>
                <a:spcPts val="1000"/>
              </a:spcBef>
              <a:spcAft>
                <a:spcPts val="0"/>
              </a:spcAft>
              <a:buSzPts val="1440"/>
              <a:buChar char="►"/>
            </a:pPr>
            <a:r>
              <a:rPr lang="en-US"/>
              <a:t>Validation rules can also include error messages to display to users when they enter invalid values based on specified criteria. </a:t>
            </a:r>
            <a:endParaRPr/>
          </a:p>
          <a:p>
            <a:pPr marL="342900" lvl="0" indent="-342900" algn="l" rtl="0">
              <a:spcBef>
                <a:spcPts val="1000"/>
              </a:spcBef>
              <a:spcAft>
                <a:spcPts val="0"/>
              </a:spcAft>
              <a:buSzPts val="1440"/>
              <a:buChar char="►"/>
            </a:pPr>
            <a:r>
              <a:rPr lang="en-US"/>
              <a:t>Using these rules effectively contributes to quality data. </a:t>
            </a:r>
            <a:endParaRPr/>
          </a:p>
          <a:p>
            <a:pPr marL="342900" lvl="0" indent="-342900" algn="l" rtl="0">
              <a:spcBef>
                <a:spcPts val="1000"/>
              </a:spcBef>
              <a:spcAft>
                <a:spcPts val="0"/>
              </a:spcAft>
              <a:buSzPts val="1440"/>
              <a:buChar char="►"/>
            </a:pPr>
            <a:r>
              <a:rPr lang="en-US"/>
              <a:t>For example, you can ensure that all phone number fields contain a specified format or that discounts applied to certain products never exceed a defined percentage.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2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Creating Validation Rules		</a:t>
            </a:r>
            <a:endParaRPr/>
          </a:p>
        </p:txBody>
      </p:sp>
      <p:sp>
        <p:nvSpPr>
          <p:cNvPr id="280" name="Google Shape;280;p21"/>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Min Pay cannot be greater than Max Pay</a:t>
            </a:r>
            <a:endParaRPr/>
          </a:p>
          <a:p>
            <a:pPr marL="342900" lvl="0" indent="-342900" algn="l" rtl="0">
              <a:spcBef>
                <a:spcPts val="1000"/>
              </a:spcBef>
              <a:spcAft>
                <a:spcPts val="0"/>
              </a:spcAft>
              <a:buSzPts val="1440"/>
              <a:buChar char="►"/>
            </a:pPr>
            <a:r>
              <a:rPr lang="en-US"/>
              <a:t>If the Position status is closed, then Close Date is required. </a:t>
            </a:r>
            <a:endParaRPr/>
          </a:p>
          <a:p>
            <a:pPr marL="342900" lvl="0" indent="-342900" algn="l" rtl="0">
              <a:spcBef>
                <a:spcPts val="1000"/>
              </a:spcBef>
              <a:spcAft>
                <a:spcPts val="0"/>
              </a:spcAft>
              <a:buSzPts val="1440"/>
              <a:buChar char="►"/>
            </a:pPr>
            <a:r>
              <a:rPr lang="en-US"/>
              <a:t>Closed Date should always be after Open Date. </a:t>
            </a:r>
            <a:endParaRPr/>
          </a:p>
          <a:p>
            <a:pPr marL="342900" lvl="0" indent="-342900" algn="l" rtl="0">
              <a:spcBef>
                <a:spcPts val="1000"/>
              </a:spcBef>
              <a:spcAft>
                <a:spcPts val="0"/>
              </a:spcAft>
              <a:buSzPts val="1440"/>
              <a:buChar char="►"/>
            </a:pPr>
            <a:r>
              <a:rPr lang="en-US"/>
              <a:t>Max Pay cannot be more than 1M. </a:t>
            </a:r>
            <a:endParaRPr/>
          </a:p>
          <a:p>
            <a:pPr marL="342900" lvl="0" indent="-342900" algn="l" rtl="0">
              <a:spcBef>
                <a:spcPts val="1000"/>
              </a:spcBef>
              <a:spcAft>
                <a:spcPts val="0"/>
              </a:spcAft>
              <a:buSzPts val="1440"/>
              <a:buChar char="►"/>
            </a:pPr>
            <a:r>
              <a:rPr lang="en-US"/>
              <a:t>If the Candidate is US citizen, then Visa Required should be unchecked and Vice versa. </a:t>
            </a:r>
            <a:endParaRPr/>
          </a:p>
          <a:p>
            <a:pPr marL="0" lvl="0" indent="0" algn="l" rtl="0">
              <a:spcBef>
                <a:spcPts val="1000"/>
              </a:spcBef>
              <a:spcAft>
                <a:spcPts val="0"/>
              </a:spcAft>
              <a:buSzPts val="1440"/>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2"/>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Formula Fields		</a:t>
            </a:r>
            <a:endParaRPr/>
          </a:p>
        </p:txBody>
      </p:sp>
      <p:sp>
        <p:nvSpPr>
          <p:cNvPr id="286" name="Google Shape;286;p22"/>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b="1"/>
              <a:t>Salesforce Formula Field </a:t>
            </a:r>
            <a:r>
              <a:rPr lang="en-US"/>
              <a:t>is a read-only </a:t>
            </a:r>
            <a:r>
              <a:rPr lang="en-US" b="1"/>
              <a:t>field</a:t>
            </a:r>
            <a:r>
              <a:rPr lang="en-US"/>
              <a:t> that derives its value from a formula expression you define. </a:t>
            </a:r>
            <a:endParaRPr/>
          </a:p>
          <a:p>
            <a:pPr marL="342900" lvl="0" indent="-342900" algn="l" rtl="0">
              <a:spcBef>
                <a:spcPts val="1000"/>
              </a:spcBef>
              <a:spcAft>
                <a:spcPts val="0"/>
              </a:spcAft>
              <a:buSzPts val="1440"/>
              <a:buChar char="►"/>
            </a:pPr>
            <a:r>
              <a:rPr lang="en-US"/>
              <a:t>The </a:t>
            </a:r>
            <a:r>
              <a:rPr lang="en-US" b="1"/>
              <a:t>formula field </a:t>
            </a:r>
            <a:r>
              <a:rPr lang="en-US"/>
              <a:t>is updated when any of the source </a:t>
            </a:r>
            <a:r>
              <a:rPr lang="en-US" b="1"/>
              <a:t>fields</a:t>
            </a:r>
            <a:r>
              <a:rPr lang="en-US"/>
              <a:t> change. </a:t>
            </a:r>
            <a:endParaRPr/>
          </a:p>
          <a:p>
            <a:pPr marL="342900" lvl="0" indent="-342900" algn="l" rtl="0">
              <a:spcBef>
                <a:spcPts val="1000"/>
              </a:spcBef>
              <a:spcAft>
                <a:spcPts val="0"/>
              </a:spcAft>
              <a:buSzPts val="1440"/>
              <a:buChar char="►"/>
            </a:pPr>
            <a:r>
              <a:rPr lang="en-US"/>
              <a:t>Sometimes we need to change the value based on the other source </a:t>
            </a:r>
            <a:r>
              <a:rPr lang="en-US" b="1"/>
              <a:t>field</a:t>
            </a:r>
            <a:r>
              <a:rPr lang="en-US"/>
              <a:t> value then we need </a:t>
            </a:r>
            <a:r>
              <a:rPr lang="en-US" b="1"/>
              <a:t>a formula field.</a:t>
            </a:r>
            <a:r>
              <a:rPr lang="en-US"/>
              <a:t> </a:t>
            </a:r>
            <a:endParaRPr/>
          </a:p>
          <a:p>
            <a:pPr marL="342900" lvl="0" indent="-342900" algn="l" rtl="0">
              <a:spcBef>
                <a:spcPts val="1000"/>
              </a:spcBef>
              <a:spcAft>
                <a:spcPts val="0"/>
              </a:spcAft>
              <a:buSzPts val="1440"/>
              <a:buChar char="►"/>
            </a:pPr>
            <a:r>
              <a:rPr lang="en-US" b="1"/>
              <a:t>Formula field </a:t>
            </a:r>
            <a:r>
              <a:rPr lang="en-US"/>
              <a:t>is a read-only </a:t>
            </a:r>
            <a:r>
              <a:rPr lang="en-US" b="1"/>
              <a:t>field</a:t>
            </a:r>
            <a:r>
              <a:rPr lang="en-US"/>
              <a:t>.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Create some Formula Fields	</a:t>
            </a:r>
            <a:endParaRPr/>
          </a:p>
        </p:txBody>
      </p:sp>
      <p:sp>
        <p:nvSpPr>
          <p:cNvPr id="292" name="Google Shape;292;p23"/>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Calculate Number of Days, position is opened for. </a:t>
            </a:r>
            <a:endParaRPr/>
          </a:p>
          <a:p>
            <a:pPr marL="342900" lvl="0" indent="-342900" algn="l" rtl="0">
              <a:spcBef>
                <a:spcPts val="1000"/>
              </a:spcBef>
              <a:spcAft>
                <a:spcPts val="0"/>
              </a:spcAft>
              <a:buSzPts val="1440"/>
              <a:buChar char="►"/>
            </a:pPr>
            <a:r>
              <a:rPr lang="en-US"/>
              <a:t>Show a Green Checkbox if the status of the Position is New and Show red image if the status of the position is Closed. </a:t>
            </a:r>
            <a:endParaRPr/>
          </a:p>
          <a:p>
            <a:pPr marL="342900" lvl="0" indent="-342900" algn="l" rtl="0">
              <a:spcBef>
                <a:spcPts val="1000"/>
              </a:spcBef>
              <a:spcAft>
                <a:spcPts val="0"/>
              </a:spcAft>
              <a:buSzPts val="1440"/>
              <a:buChar char="►"/>
            </a:pPr>
            <a:r>
              <a:rPr lang="en-US"/>
              <a:t>Show the Candidate Full Name (First Name Last Name)</a:t>
            </a:r>
            <a:endParaRPr/>
          </a:p>
          <a:p>
            <a:pPr marL="342900" lvl="0" indent="-342900" algn="l" rtl="0">
              <a:spcBef>
                <a:spcPts val="1000"/>
              </a:spcBef>
              <a:spcAft>
                <a:spcPts val="0"/>
              </a:spcAft>
              <a:buSzPts val="1440"/>
              <a:buChar char="►"/>
            </a:pPr>
            <a:r>
              <a:rPr lang="en-US"/>
              <a:t>Ask the user to enter his twitter Handle and then create a field to show a Dynamic link to his twitter handle.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4"/>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Formula Fields		</a:t>
            </a:r>
            <a:endParaRPr/>
          </a:p>
        </p:txBody>
      </p:sp>
      <p:sp>
        <p:nvSpPr>
          <p:cNvPr id="298" name="Google Shape;298;p24"/>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Formula fields have a text size limit of 3,900 characters and a compilation limit of 5,000 characters and when these limits are reached, you cannot save the formula field.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Limitations:</a:t>
            </a:r>
            <a:br>
              <a:rPr lang="en-US"/>
            </a:br>
            <a:endParaRPr/>
          </a:p>
        </p:txBody>
      </p:sp>
      <p:sp>
        <p:nvSpPr>
          <p:cNvPr id="304" name="Google Shape;304;p25"/>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How to find out, which candidates applied to which positions or vice versa?</a:t>
            </a:r>
            <a:endParaRPr/>
          </a:p>
          <a:p>
            <a:pPr marL="342900" lvl="0" indent="-342900" algn="l" rtl="0">
              <a:spcBef>
                <a:spcPts val="1000"/>
              </a:spcBef>
              <a:spcAft>
                <a:spcPts val="0"/>
              </a:spcAft>
              <a:buSzPts val="1440"/>
              <a:buChar char="►"/>
            </a:pPr>
            <a:r>
              <a:rPr lang="en-US"/>
              <a:t>Which positions candidate has applied to ?</a:t>
            </a:r>
            <a:endParaRPr/>
          </a:p>
          <a:p>
            <a:pPr marL="342900" lvl="0" indent="-342900" algn="l" rtl="0">
              <a:spcBef>
                <a:spcPts val="1000"/>
              </a:spcBef>
              <a:spcAft>
                <a:spcPts val="0"/>
              </a:spcAft>
              <a:buSzPts val="1440"/>
              <a:buChar char="►"/>
            </a:pPr>
            <a:r>
              <a:rPr lang="en-US"/>
              <a:t>How many candidates applied to a particular position ?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2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Solution 1: Create a single table</a:t>
            </a:r>
            <a:endParaRPr/>
          </a:p>
        </p:txBody>
      </p:sp>
      <p:sp>
        <p:nvSpPr>
          <p:cNvPr id="310" name="Google Shape;310;p26"/>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Creating a single object, which contains fields from both the objects. </a:t>
            </a:r>
            <a:endParaRPr/>
          </a:p>
          <a:p>
            <a:pPr marL="0" lvl="0" indent="0" algn="l" rtl="0">
              <a:spcBef>
                <a:spcPts val="1000"/>
              </a:spcBef>
              <a:spcAft>
                <a:spcPts val="0"/>
              </a:spcAft>
              <a:buSzPts val="1440"/>
              <a:buNone/>
            </a:pPr>
            <a:endParaRPr/>
          </a:p>
          <a:p>
            <a:pPr marL="0" lvl="0" indent="0" algn="l" rtl="0">
              <a:spcBef>
                <a:spcPts val="1000"/>
              </a:spcBef>
              <a:spcAft>
                <a:spcPts val="0"/>
              </a:spcAft>
              <a:buSzPts val="1440"/>
              <a:buNone/>
            </a:pPr>
            <a:endParaRPr/>
          </a:p>
          <a:p>
            <a:pPr marL="342900" lvl="0" indent="-251459" algn="l" rtl="0">
              <a:spcBef>
                <a:spcPts val="1000"/>
              </a:spcBef>
              <a:spcAft>
                <a:spcPts val="0"/>
              </a:spcAft>
              <a:buSzPts val="1440"/>
              <a:buNone/>
            </a:pPr>
            <a:endParaRPr/>
          </a:p>
          <a:p>
            <a:pPr marL="342900" lvl="0" indent="-251459" algn="l" rtl="0">
              <a:spcBef>
                <a:spcPts val="1000"/>
              </a:spcBef>
              <a:spcAft>
                <a:spcPts val="0"/>
              </a:spcAft>
              <a:buSzPts val="1440"/>
              <a:buNone/>
            </a:pPr>
            <a:endParaRPr/>
          </a:p>
          <a:p>
            <a:pPr marL="342900" lvl="0" indent="-251459" algn="l" rtl="0">
              <a:spcBef>
                <a:spcPts val="1000"/>
              </a:spcBef>
              <a:spcAft>
                <a:spcPts val="0"/>
              </a:spcAft>
              <a:buSzPts val="1440"/>
              <a:buNone/>
            </a:pPr>
            <a:endParaRPr/>
          </a:p>
          <a:p>
            <a:pPr marL="342900" lvl="0" indent="-342900" algn="l" rtl="0">
              <a:spcBef>
                <a:spcPts val="1000"/>
              </a:spcBef>
              <a:spcAft>
                <a:spcPts val="0"/>
              </a:spcAft>
              <a:buSzPts val="1440"/>
              <a:buChar char="►"/>
            </a:pPr>
            <a:r>
              <a:rPr lang="en-US"/>
              <a:t>Duplication of Date</a:t>
            </a:r>
            <a:endParaRPr/>
          </a:p>
          <a:p>
            <a:pPr marL="342900" lvl="0" indent="-342900" algn="l" rtl="0">
              <a:spcBef>
                <a:spcPts val="1000"/>
              </a:spcBef>
              <a:spcAft>
                <a:spcPts val="0"/>
              </a:spcAft>
              <a:buSzPts val="1440"/>
              <a:buChar char="►"/>
            </a:pPr>
            <a:r>
              <a:rPr lang="en-US"/>
              <a:t>Hard to Manage</a:t>
            </a:r>
            <a:endParaRPr/>
          </a:p>
          <a:p>
            <a:pPr marL="342900" lvl="0" indent="-342900" algn="l" rtl="0">
              <a:spcBef>
                <a:spcPts val="1000"/>
              </a:spcBef>
              <a:spcAft>
                <a:spcPts val="0"/>
              </a:spcAft>
              <a:buSzPts val="1440"/>
              <a:buChar char="►"/>
            </a:pPr>
            <a:r>
              <a:rPr lang="en-US"/>
              <a:t>No Reusability of the table</a:t>
            </a:r>
            <a:endParaRPr/>
          </a:p>
        </p:txBody>
      </p:sp>
      <p:graphicFrame>
        <p:nvGraphicFramePr>
          <p:cNvPr id="311" name="Google Shape;311;p26"/>
          <p:cNvGraphicFramePr/>
          <p:nvPr/>
        </p:nvGraphicFramePr>
        <p:xfrm>
          <a:off x="677334" y="2923539"/>
          <a:ext cx="3000000" cy="3000000"/>
        </p:xfrm>
        <a:graphic>
          <a:graphicData uri="http://schemas.openxmlformats.org/drawingml/2006/table">
            <a:tbl>
              <a:tblPr firstRow="1" bandRow="1">
                <a:noFill/>
                <a:tableStyleId>{BCD1FCDB-1370-4345-BA33-21CB5F712607}</a:tableStyleId>
              </a:tblPr>
              <a:tblGrid>
                <a:gridCol w="1168250">
                  <a:extLst>
                    <a:ext uri="{9D8B030D-6E8A-4147-A177-3AD203B41FA5}">
                      <a16:colId xmlns:a16="http://schemas.microsoft.com/office/drawing/2014/main" val="20000"/>
                    </a:ext>
                  </a:extLst>
                </a:gridCol>
                <a:gridCol w="932775">
                  <a:extLst>
                    <a:ext uri="{9D8B030D-6E8A-4147-A177-3AD203B41FA5}">
                      <a16:colId xmlns:a16="http://schemas.microsoft.com/office/drawing/2014/main" val="20001"/>
                    </a:ext>
                  </a:extLst>
                </a:gridCol>
                <a:gridCol w="1050525">
                  <a:extLst>
                    <a:ext uri="{9D8B030D-6E8A-4147-A177-3AD203B41FA5}">
                      <a16:colId xmlns:a16="http://schemas.microsoft.com/office/drawing/2014/main" val="20002"/>
                    </a:ext>
                  </a:extLst>
                </a:gridCol>
                <a:gridCol w="1050525">
                  <a:extLst>
                    <a:ext uri="{9D8B030D-6E8A-4147-A177-3AD203B41FA5}">
                      <a16:colId xmlns:a16="http://schemas.microsoft.com/office/drawing/2014/main" val="20003"/>
                    </a:ext>
                  </a:extLst>
                </a:gridCol>
                <a:gridCol w="1050525">
                  <a:extLst>
                    <a:ext uri="{9D8B030D-6E8A-4147-A177-3AD203B41FA5}">
                      <a16:colId xmlns:a16="http://schemas.microsoft.com/office/drawing/2014/main" val="20004"/>
                    </a:ext>
                  </a:extLst>
                </a:gridCol>
                <a:gridCol w="1287025">
                  <a:extLst>
                    <a:ext uri="{9D8B030D-6E8A-4147-A177-3AD203B41FA5}">
                      <a16:colId xmlns:a16="http://schemas.microsoft.com/office/drawing/2014/main" val="20005"/>
                    </a:ext>
                  </a:extLst>
                </a:gridCol>
                <a:gridCol w="1225000">
                  <a:extLst>
                    <a:ext uri="{9D8B030D-6E8A-4147-A177-3AD203B41FA5}">
                      <a16:colId xmlns:a16="http://schemas.microsoft.com/office/drawing/2014/main" val="20006"/>
                    </a:ext>
                  </a:extLst>
                </a:gridCol>
                <a:gridCol w="941425">
                  <a:extLst>
                    <a:ext uri="{9D8B030D-6E8A-4147-A177-3AD203B41FA5}">
                      <a16:colId xmlns:a16="http://schemas.microsoft.com/office/drawing/2014/main" val="20007"/>
                    </a:ext>
                  </a:extLst>
                </a:gridCol>
                <a:gridCol w="748600">
                  <a:extLst>
                    <a:ext uri="{9D8B030D-6E8A-4147-A177-3AD203B41FA5}">
                      <a16:colId xmlns:a16="http://schemas.microsoft.com/office/drawing/2014/main" val="20008"/>
                    </a:ext>
                  </a:extLst>
                </a:gridCol>
              </a:tblGrid>
              <a:tr h="677725">
                <a:tc>
                  <a:txBody>
                    <a:bodyPr/>
                    <a:lstStyle/>
                    <a:p>
                      <a:pPr marL="0" marR="0" lvl="0" indent="0" algn="l" rtl="0">
                        <a:spcBef>
                          <a:spcPts val="0"/>
                        </a:spcBef>
                        <a:spcAft>
                          <a:spcPts val="0"/>
                        </a:spcAft>
                        <a:buNone/>
                      </a:pPr>
                      <a:r>
                        <a:rPr lang="en-US" sz="1800"/>
                        <a:t>Position Title</a:t>
                      </a:r>
                      <a:endParaRPr/>
                    </a:p>
                  </a:txBody>
                  <a:tcPr marL="91450" marR="91450" marT="45725" marB="45725"/>
                </a:tc>
                <a:tc>
                  <a:txBody>
                    <a:bodyPr/>
                    <a:lstStyle/>
                    <a:p>
                      <a:pPr marL="0" marR="0" lvl="0" indent="0" algn="l" rtl="0">
                        <a:spcBef>
                          <a:spcPts val="0"/>
                        </a:spcBef>
                        <a:spcAft>
                          <a:spcPts val="0"/>
                        </a:spcAft>
                        <a:buNone/>
                      </a:pPr>
                      <a:r>
                        <a:rPr lang="en-US" sz="1800"/>
                        <a:t>Max Pay</a:t>
                      </a:r>
                      <a:endParaRPr/>
                    </a:p>
                  </a:txBody>
                  <a:tcPr marL="91450" marR="91450" marT="45725" marB="45725"/>
                </a:tc>
                <a:tc>
                  <a:txBody>
                    <a:bodyPr/>
                    <a:lstStyle/>
                    <a:p>
                      <a:pPr marL="0" marR="0" lvl="0" indent="0" algn="l" rtl="0">
                        <a:spcBef>
                          <a:spcPts val="0"/>
                        </a:spcBef>
                        <a:spcAft>
                          <a:spcPts val="0"/>
                        </a:spcAft>
                        <a:buNone/>
                      </a:pPr>
                      <a:r>
                        <a:rPr lang="en-US" sz="1800"/>
                        <a:t>Min Pay</a:t>
                      </a:r>
                      <a:endParaRPr/>
                    </a:p>
                  </a:txBody>
                  <a:tcPr marL="91450" marR="91450" marT="45725" marB="45725"/>
                </a:tc>
                <a:tc>
                  <a:txBody>
                    <a:bodyPr/>
                    <a:lstStyle/>
                    <a:p>
                      <a:pPr marL="0" marR="0" lvl="0" indent="0" algn="l" rtl="0">
                        <a:spcBef>
                          <a:spcPts val="0"/>
                        </a:spcBef>
                        <a:spcAft>
                          <a:spcPts val="0"/>
                        </a:spcAft>
                        <a:buNone/>
                      </a:pPr>
                      <a:r>
                        <a:rPr lang="en-US" sz="1800"/>
                        <a:t>First Name</a:t>
                      </a:r>
                      <a:endParaRPr/>
                    </a:p>
                  </a:txBody>
                  <a:tcPr marL="91450" marR="91450" marT="45725" marB="45725"/>
                </a:tc>
                <a:tc>
                  <a:txBody>
                    <a:bodyPr/>
                    <a:lstStyle/>
                    <a:p>
                      <a:pPr marL="0" marR="0" lvl="0" indent="0" algn="l" rtl="0">
                        <a:spcBef>
                          <a:spcPts val="0"/>
                        </a:spcBef>
                        <a:spcAft>
                          <a:spcPts val="0"/>
                        </a:spcAft>
                        <a:buNone/>
                      </a:pPr>
                      <a:r>
                        <a:rPr lang="en-US" sz="1800"/>
                        <a:t>Last Name</a:t>
                      </a:r>
                      <a:endParaRPr/>
                    </a:p>
                  </a:txBody>
                  <a:tcPr marL="91450" marR="91450" marT="45725" marB="45725"/>
                </a:tc>
                <a:tc>
                  <a:txBody>
                    <a:bodyPr/>
                    <a:lstStyle/>
                    <a:p>
                      <a:pPr marL="0" marR="0" lvl="0" indent="0" algn="l" rtl="0">
                        <a:spcBef>
                          <a:spcPts val="0"/>
                        </a:spcBef>
                        <a:spcAft>
                          <a:spcPts val="0"/>
                        </a:spcAft>
                        <a:buNone/>
                      </a:pPr>
                      <a:r>
                        <a:rPr lang="en-US" sz="1800"/>
                        <a:t>Address</a:t>
                      </a:r>
                      <a:endParaRPr/>
                    </a:p>
                  </a:txBody>
                  <a:tcPr marL="91450" marR="91450" marT="45725" marB="45725"/>
                </a:tc>
                <a:tc>
                  <a:txBody>
                    <a:bodyPr/>
                    <a:lstStyle/>
                    <a:p>
                      <a:pPr marL="0" marR="0" lvl="0" indent="0" algn="l" rtl="0">
                        <a:spcBef>
                          <a:spcPts val="0"/>
                        </a:spcBef>
                        <a:spcAft>
                          <a:spcPts val="0"/>
                        </a:spcAft>
                        <a:buNone/>
                      </a:pPr>
                      <a:r>
                        <a:rPr lang="en-US" sz="1800"/>
                        <a:t>Phone number</a:t>
                      </a:r>
                      <a:endParaRPr/>
                    </a:p>
                  </a:txBody>
                  <a:tcPr marL="91450" marR="91450" marT="45725" marB="45725"/>
                </a:tc>
                <a:tc>
                  <a:txBody>
                    <a:bodyPr/>
                    <a:lstStyle/>
                    <a:p>
                      <a:pPr marL="0" marR="0" lvl="0" indent="0" algn="l" rtl="0">
                        <a:spcBef>
                          <a:spcPts val="0"/>
                        </a:spcBef>
                        <a:spcAft>
                          <a:spcPts val="0"/>
                        </a:spcAft>
                        <a:buNone/>
                      </a:pPr>
                      <a:r>
                        <a:rPr lang="en-US" sz="1800"/>
                        <a:t>Email </a:t>
                      </a:r>
                      <a:endParaRPr/>
                    </a:p>
                  </a:txBody>
                  <a:tcPr marL="91450" marR="91450" marT="45725" marB="45725"/>
                </a:tc>
                <a:tc>
                  <a:txBody>
                    <a:bodyPr/>
                    <a:lstStyle/>
                    <a:p>
                      <a:pPr marL="0" marR="0" lvl="0" indent="0" algn="l" rtl="0">
                        <a:spcBef>
                          <a:spcPts val="0"/>
                        </a:spcBef>
                        <a:spcAft>
                          <a:spcPts val="0"/>
                        </a:spcAft>
                        <a:buNone/>
                      </a:pPr>
                      <a:r>
                        <a:rPr lang="en-US" sz="1800"/>
                        <a:t>Skills</a:t>
                      </a:r>
                      <a:endParaRPr/>
                    </a:p>
                  </a:txBody>
                  <a:tcPr marL="91450" marR="91450" marT="45725" marB="45725"/>
                </a:tc>
                <a:extLst>
                  <a:ext uri="{0D108BD9-81ED-4DB2-BD59-A6C34878D82A}">
                    <a16:rowId xmlns:a16="http://schemas.microsoft.com/office/drawing/2014/main" val="10000"/>
                  </a:ext>
                </a:extLst>
              </a:tr>
              <a:tr h="392650">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1"/>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Solution 2:  Create Relationship b/w the objects	</a:t>
            </a:r>
            <a:endParaRPr/>
          </a:p>
        </p:txBody>
      </p:sp>
      <p:sp>
        <p:nvSpPr>
          <p:cNvPr id="317" name="Google Shape;317;p27"/>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You can associate one object with another</a:t>
            </a:r>
            <a:endParaRPr/>
          </a:p>
          <a:p>
            <a:pPr marL="342900" lvl="0" indent="-342900" algn="l" rtl="0">
              <a:spcBef>
                <a:spcPts val="1000"/>
              </a:spcBef>
              <a:spcAft>
                <a:spcPts val="0"/>
              </a:spcAft>
              <a:buSzPts val="1440"/>
              <a:buChar char="►"/>
            </a:pPr>
            <a:r>
              <a:rPr lang="en-US"/>
              <a:t>Relationships are created by creating custom relationship fields on an object. </a:t>
            </a:r>
            <a:endParaRPr/>
          </a:p>
          <a:p>
            <a:pPr marL="342900" lvl="0" indent="-342900" algn="l" rtl="0">
              <a:spcBef>
                <a:spcPts val="1000"/>
              </a:spcBef>
              <a:spcAft>
                <a:spcPts val="0"/>
              </a:spcAft>
              <a:buSzPts val="1440"/>
              <a:buChar char="►"/>
            </a:pPr>
            <a:r>
              <a:rPr lang="en-US"/>
              <a:t>This is done so that when users view records, they can also see and access related data. </a:t>
            </a:r>
            <a:endParaRPr/>
          </a:p>
          <a:p>
            <a:pPr marL="342900" lvl="0" indent="-342900" algn="l" rtl="0">
              <a:spcBef>
                <a:spcPts val="1000"/>
              </a:spcBef>
              <a:spcAft>
                <a:spcPts val="0"/>
              </a:spcAft>
              <a:buSzPts val="1440"/>
              <a:buChar char="►"/>
            </a:pPr>
            <a:r>
              <a:rPr lang="en-US"/>
              <a:t>An example of a relationship between standard objects in Salesforce is the relationship between Account and Contacts. </a:t>
            </a:r>
            <a:endParaRPr/>
          </a:p>
          <a:p>
            <a:pPr marL="342900" lvl="0" indent="-251459" algn="l" rtl="0">
              <a:spcBef>
                <a:spcPts val="1000"/>
              </a:spcBef>
              <a:spcAft>
                <a:spcPts val="0"/>
              </a:spcAft>
              <a:buSzPts val="1440"/>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8"/>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Types of relationship	</a:t>
            </a:r>
            <a:endParaRPr/>
          </a:p>
        </p:txBody>
      </p:sp>
      <p:sp>
        <p:nvSpPr>
          <p:cNvPr id="323" name="Google Shape;323;p28"/>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One to Many</a:t>
            </a:r>
            <a:endParaRPr/>
          </a:p>
          <a:p>
            <a:pPr marL="342900" lvl="0" indent="-342900" algn="l" rtl="0">
              <a:spcBef>
                <a:spcPts val="1000"/>
              </a:spcBef>
              <a:spcAft>
                <a:spcPts val="0"/>
              </a:spcAft>
              <a:buSzPts val="1440"/>
              <a:buChar char="►"/>
            </a:pPr>
            <a:r>
              <a:rPr lang="en-US"/>
              <a:t>Many to Many</a:t>
            </a:r>
            <a:endParaRPr/>
          </a:p>
          <a:p>
            <a:pPr marL="342900" lvl="0" indent="-342900" algn="l" rtl="0">
              <a:spcBef>
                <a:spcPts val="1000"/>
              </a:spcBef>
              <a:spcAft>
                <a:spcPts val="0"/>
              </a:spcAft>
              <a:buSzPts val="1440"/>
              <a:buChar char="►"/>
            </a:pPr>
            <a:r>
              <a:rPr lang="en-US"/>
              <a:t>Self- relationship</a:t>
            </a:r>
            <a:endParaRPr/>
          </a:p>
          <a:p>
            <a:pPr marL="342900" lvl="0" indent="-251459" algn="l" rtl="0">
              <a:spcBef>
                <a:spcPts val="1000"/>
              </a:spcBef>
              <a:spcAft>
                <a:spcPts val="0"/>
              </a:spcAft>
              <a:buSzPts val="1440"/>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g27e4ce71a82_2_17"/>
          <p:cNvSpPr txBox="1">
            <a:spLocks noGrp="1"/>
          </p:cNvSpPr>
          <p:nvPr>
            <p:ph type="title"/>
          </p:nvPr>
        </p:nvSpPr>
        <p:spPr>
          <a:xfrm>
            <a:off x="677334" y="609600"/>
            <a:ext cx="8596800" cy="13209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One to Many (Parent and Child)</a:t>
            </a:r>
            <a:endParaRPr/>
          </a:p>
        </p:txBody>
      </p:sp>
      <p:sp>
        <p:nvSpPr>
          <p:cNvPr id="329" name="Google Shape;329;g27e4ce71a82_2_17"/>
          <p:cNvSpPr txBox="1">
            <a:spLocks noGrp="1"/>
          </p:cNvSpPr>
          <p:nvPr>
            <p:ph type="body" idx="1"/>
          </p:nvPr>
        </p:nvSpPr>
        <p:spPr>
          <a:xfrm>
            <a:off x="677334" y="2235114"/>
            <a:ext cx="8596800" cy="3880800"/>
          </a:xfrm>
          <a:prstGeom prst="rect">
            <a:avLst/>
          </a:prstGeom>
          <a:noFill/>
          <a:ln>
            <a:noFill/>
          </a:ln>
        </p:spPr>
        <p:txBody>
          <a:bodyPr spcFirstLastPara="1" wrap="square" lIns="91425" tIns="45700" rIns="91425" bIns="45700" anchor="t" anchorCtr="0">
            <a:normAutofit/>
          </a:bodyPr>
          <a:lstStyle/>
          <a:p>
            <a:pPr marL="457200" lvl="0" indent="-320040" algn="l" rtl="0">
              <a:spcBef>
                <a:spcPts val="0"/>
              </a:spcBef>
              <a:spcAft>
                <a:spcPts val="0"/>
              </a:spcAft>
              <a:buSzPts val="1440"/>
              <a:buChar char="►"/>
            </a:pPr>
            <a:r>
              <a:rPr lang="en-US"/>
              <a:t>One Hiring Manager can handle multiple positions at a time.</a:t>
            </a:r>
            <a:endParaRPr/>
          </a:p>
          <a:p>
            <a:pPr marL="457200" lvl="0" indent="0" algn="l" rtl="0">
              <a:spcBef>
                <a:spcPts val="0"/>
              </a:spcBef>
              <a:spcAft>
                <a:spcPts val="0"/>
              </a:spcAft>
              <a:buNone/>
            </a:pPr>
            <a:endParaRPr/>
          </a:p>
          <a:p>
            <a:pPr marL="457200" lvl="0" indent="0" algn="l" rtl="0">
              <a:spcBef>
                <a:spcPts val="0"/>
              </a:spcBef>
              <a:spcAft>
                <a:spcPts val="0"/>
              </a:spcAft>
              <a:buNone/>
            </a:pPr>
            <a:endParaRPr/>
          </a:p>
          <a:p>
            <a:pPr marL="457200" lvl="0" indent="0" algn="l" rtl="0">
              <a:spcBef>
                <a:spcPts val="0"/>
              </a:spcBef>
              <a:spcAft>
                <a:spcPts val="0"/>
              </a:spcAft>
              <a:buNone/>
            </a:pPr>
            <a:endParaRPr/>
          </a:p>
          <a:p>
            <a:pPr marL="457200" lvl="0" indent="0" algn="l" rtl="0">
              <a:spcBef>
                <a:spcPts val="0"/>
              </a:spcBef>
              <a:spcAft>
                <a:spcPts val="0"/>
              </a:spcAft>
              <a:buNone/>
            </a:pPr>
            <a:endParaRPr/>
          </a:p>
          <a:p>
            <a:pPr marL="457200" lvl="0" indent="-320040" algn="l" rtl="0">
              <a:spcBef>
                <a:spcPts val="0"/>
              </a:spcBef>
              <a:spcAft>
                <a:spcPts val="0"/>
              </a:spcAft>
              <a:buSzPts val="1440"/>
              <a:buChar char="►"/>
            </a:pPr>
            <a:r>
              <a:rPr lang="en-US"/>
              <a:t>One Manager can have multiple employees under him/her, but one employee can not have multiple managers.</a:t>
            </a:r>
            <a:endParaRPr/>
          </a:p>
        </p:txBody>
      </p:sp>
      <p:sp>
        <p:nvSpPr>
          <p:cNvPr id="330" name="Google Shape;330;g27e4ce71a82_2_17"/>
          <p:cNvSpPr/>
          <p:nvPr/>
        </p:nvSpPr>
        <p:spPr>
          <a:xfrm>
            <a:off x="1453600" y="2720825"/>
            <a:ext cx="1393800" cy="8073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Manager</a:t>
            </a:r>
            <a:endParaRPr sz="1600">
              <a:solidFill>
                <a:schemeClr val="lt1"/>
              </a:solidFill>
              <a:latin typeface="Trebuchet MS"/>
              <a:ea typeface="Trebuchet MS"/>
              <a:cs typeface="Trebuchet MS"/>
              <a:sym typeface="Trebuchet MS"/>
            </a:endParaRPr>
          </a:p>
        </p:txBody>
      </p:sp>
      <p:sp>
        <p:nvSpPr>
          <p:cNvPr id="331" name="Google Shape;331;g27e4ce71a82_2_17"/>
          <p:cNvSpPr/>
          <p:nvPr/>
        </p:nvSpPr>
        <p:spPr>
          <a:xfrm>
            <a:off x="5794986" y="2720825"/>
            <a:ext cx="1393800" cy="8073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Position</a:t>
            </a:r>
            <a:endParaRPr sz="1600">
              <a:solidFill>
                <a:schemeClr val="lt1"/>
              </a:solidFill>
              <a:latin typeface="Trebuchet MS"/>
              <a:ea typeface="Trebuchet MS"/>
              <a:cs typeface="Trebuchet MS"/>
              <a:sym typeface="Trebuchet MS"/>
            </a:endParaRPr>
          </a:p>
        </p:txBody>
      </p:sp>
      <p:sp>
        <p:nvSpPr>
          <p:cNvPr id="332" name="Google Shape;332;g27e4ce71a82_2_17"/>
          <p:cNvSpPr/>
          <p:nvPr/>
        </p:nvSpPr>
        <p:spPr>
          <a:xfrm>
            <a:off x="5794978" y="4557075"/>
            <a:ext cx="1393800" cy="8073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Employee</a:t>
            </a:r>
            <a:endParaRPr sz="1600">
              <a:solidFill>
                <a:schemeClr val="lt1"/>
              </a:solidFill>
              <a:latin typeface="Trebuchet MS"/>
              <a:ea typeface="Trebuchet MS"/>
              <a:cs typeface="Trebuchet MS"/>
              <a:sym typeface="Trebuchet MS"/>
            </a:endParaRPr>
          </a:p>
        </p:txBody>
      </p:sp>
      <p:sp>
        <p:nvSpPr>
          <p:cNvPr id="333" name="Google Shape;333;g27e4ce71a82_2_17"/>
          <p:cNvSpPr/>
          <p:nvPr/>
        </p:nvSpPr>
        <p:spPr>
          <a:xfrm>
            <a:off x="1453600" y="4557075"/>
            <a:ext cx="1393800" cy="8073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Manager</a:t>
            </a:r>
            <a:endParaRPr sz="1600">
              <a:latin typeface="Trebuchet MS"/>
              <a:ea typeface="Trebuchet MS"/>
              <a:cs typeface="Trebuchet MS"/>
              <a:sym typeface="Trebuchet MS"/>
            </a:endParaRPr>
          </a:p>
        </p:txBody>
      </p:sp>
      <p:sp>
        <p:nvSpPr>
          <p:cNvPr id="334" name="Google Shape;334;g27e4ce71a82_2_17"/>
          <p:cNvSpPr/>
          <p:nvPr/>
        </p:nvSpPr>
        <p:spPr>
          <a:xfrm>
            <a:off x="2866848" y="2989922"/>
            <a:ext cx="2928300" cy="430500"/>
          </a:xfrm>
          <a:prstGeom prst="righ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a:solidFill>
                  <a:schemeClr val="lt1"/>
                </a:solidFill>
                <a:latin typeface="Trebuchet MS"/>
                <a:ea typeface="Trebuchet MS"/>
                <a:cs typeface="Trebuchet MS"/>
                <a:sym typeface="Trebuchet MS"/>
              </a:rPr>
              <a:t>One to Many(1:Many)</a:t>
            </a:r>
            <a:endParaRPr sz="1500">
              <a:solidFill>
                <a:schemeClr val="lt1"/>
              </a:solidFill>
              <a:latin typeface="Trebuchet MS"/>
              <a:ea typeface="Trebuchet MS"/>
              <a:cs typeface="Trebuchet MS"/>
              <a:sym typeface="Trebuchet MS"/>
            </a:endParaRPr>
          </a:p>
        </p:txBody>
      </p:sp>
      <p:sp>
        <p:nvSpPr>
          <p:cNvPr id="335" name="Google Shape;335;g27e4ce71a82_2_17"/>
          <p:cNvSpPr/>
          <p:nvPr/>
        </p:nvSpPr>
        <p:spPr>
          <a:xfrm>
            <a:off x="2866846" y="4745507"/>
            <a:ext cx="2928300" cy="430800"/>
          </a:xfrm>
          <a:prstGeom prst="righ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a:solidFill>
                  <a:schemeClr val="lt1"/>
                </a:solidFill>
                <a:latin typeface="Trebuchet MS"/>
                <a:ea typeface="Trebuchet MS"/>
                <a:cs typeface="Trebuchet MS"/>
                <a:sym typeface="Trebuchet MS"/>
              </a:rPr>
              <a:t>One to Many(1:Many)</a:t>
            </a:r>
            <a:endParaRPr sz="1500">
              <a:latin typeface="Trebuchet MS"/>
              <a:ea typeface="Trebuchet MS"/>
              <a:cs typeface="Trebuchet MS"/>
              <a:sym typeface="Trebuchet M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b="1">
                <a:latin typeface="Arial"/>
                <a:ea typeface="Arial"/>
                <a:cs typeface="Arial"/>
                <a:sym typeface="Arial"/>
              </a:rPr>
              <a:t>Connect with me</a:t>
            </a:r>
            <a:endParaRPr/>
          </a:p>
        </p:txBody>
      </p:sp>
      <p:sp>
        <p:nvSpPr>
          <p:cNvPr id="157" name="Google Shape;157;p3"/>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Join me on Facebook	</a:t>
            </a:r>
            <a:endParaRPr/>
          </a:p>
          <a:p>
            <a:pPr marL="342900" lvl="0" indent="-342900" algn="l" rtl="0">
              <a:spcBef>
                <a:spcPts val="1000"/>
              </a:spcBef>
              <a:spcAft>
                <a:spcPts val="0"/>
              </a:spcAft>
              <a:buSzPts val="1440"/>
              <a:buChar char="►"/>
            </a:pPr>
            <a:r>
              <a:rPr lang="en-US"/>
              <a:t>Join me on LinkedIn</a:t>
            </a:r>
            <a:endParaRPr/>
          </a:p>
          <a:p>
            <a:pPr marL="342900" lvl="0" indent="-342900" algn="l" rtl="0">
              <a:spcBef>
                <a:spcPts val="1000"/>
              </a:spcBef>
              <a:spcAft>
                <a:spcPts val="0"/>
              </a:spcAft>
              <a:buSzPts val="1440"/>
              <a:buChar char="►"/>
            </a:pPr>
            <a:r>
              <a:rPr lang="en-US"/>
              <a:t>Checkout my website</a:t>
            </a:r>
            <a:endParaRPr/>
          </a:p>
          <a:p>
            <a:pPr marL="0" lvl="0" indent="0" algn="l" rtl="0">
              <a:spcBef>
                <a:spcPts val="1000"/>
              </a:spcBef>
              <a:spcAft>
                <a:spcPts val="0"/>
              </a:spcAft>
              <a:buSzPts val="1440"/>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g243f3f59abc_1_0"/>
          <p:cNvSpPr txBox="1">
            <a:spLocks noGrp="1"/>
          </p:cNvSpPr>
          <p:nvPr>
            <p:ph type="title"/>
          </p:nvPr>
        </p:nvSpPr>
        <p:spPr>
          <a:xfrm>
            <a:off x="677334" y="609600"/>
            <a:ext cx="8596800" cy="13209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Parent and Child in a relationship </a:t>
            </a:r>
            <a:endParaRPr/>
          </a:p>
        </p:txBody>
      </p:sp>
      <p:sp>
        <p:nvSpPr>
          <p:cNvPr id="341" name="Google Shape;341;g243f3f59abc_1_0"/>
          <p:cNvSpPr txBox="1">
            <a:spLocks noGrp="1"/>
          </p:cNvSpPr>
          <p:nvPr>
            <p:ph type="body" idx="1"/>
          </p:nvPr>
        </p:nvSpPr>
        <p:spPr>
          <a:xfrm>
            <a:off x="677334" y="2160589"/>
            <a:ext cx="8596800" cy="3880800"/>
          </a:xfrm>
          <a:prstGeom prst="rect">
            <a:avLst/>
          </a:prstGeom>
          <a:noFill/>
          <a:ln>
            <a:noFill/>
          </a:ln>
        </p:spPr>
        <p:txBody>
          <a:bodyPr spcFirstLastPara="1" wrap="square" lIns="91425" tIns="45700" rIns="91425" bIns="45700" anchor="t" anchorCtr="0">
            <a:normAutofit/>
          </a:bodyPr>
          <a:lstStyle/>
          <a:p>
            <a:pPr marL="457200" lvl="0" indent="-320040" algn="l" rtl="0">
              <a:spcBef>
                <a:spcPts val="0"/>
              </a:spcBef>
              <a:spcAft>
                <a:spcPts val="0"/>
              </a:spcAft>
              <a:buSzPts val="1440"/>
              <a:buChar char="►"/>
            </a:pPr>
            <a:r>
              <a:rPr lang="en-US"/>
              <a:t>One school has multiple students enrolled but one student can’t enroll in multiple schools at the same time.</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457200" lvl="0" indent="-320040" algn="l" rtl="0">
              <a:spcBef>
                <a:spcPts val="0"/>
              </a:spcBef>
              <a:spcAft>
                <a:spcPts val="0"/>
              </a:spcAft>
              <a:buSzPts val="1440"/>
              <a:buChar char="►"/>
            </a:pPr>
            <a:r>
              <a:rPr lang="en-US"/>
              <a:t>There can be multiple job Applications for one position but through one Job Application, we cannot apply for multiple Positions.</a:t>
            </a:r>
            <a:endParaRPr/>
          </a:p>
          <a:p>
            <a:pPr marL="457200" lvl="0" indent="-320040" algn="l" rtl="0">
              <a:spcBef>
                <a:spcPts val="0"/>
              </a:spcBef>
              <a:spcAft>
                <a:spcPts val="0"/>
              </a:spcAft>
              <a:buSzPts val="1440"/>
              <a:buChar char="►"/>
            </a:pPr>
            <a:r>
              <a:rPr lang="en-US"/>
              <a:t>Relationship field will always go on the Child Object.</a:t>
            </a:r>
            <a:endParaRPr/>
          </a:p>
          <a:p>
            <a:pPr marL="457200" lvl="0" indent="0" algn="l" rtl="0">
              <a:spcBef>
                <a:spcPts val="0"/>
              </a:spcBef>
              <a:spcAft>
                <a:spcPts val="0"/>
              </a:spcAft>
              <a:buNone/>
            </a:pPr>
            <a:endParaRPr/>
          </a:p>
        </p:txBody>
      </p:sp>
      <p:sp>
        <p:nvSpPr>
          <p:cNvPr id="342" name="Google Shape;342;g243f3f59abc_1_0"/>
          <p:cNvSpPr/>
          <p:nvPr/>
        </p:nvSpPr>
        <p:spPr>
          <a:xfrm>
            <a:off x="1863600" y="3020738"/>
            <a:ext cx="1363200" cy="671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School</a:t>
            </a:r>
            <a:endParaRPr sz="1600">
              <a:solidFill>
                <a:schemeClr val="lt1"/>
              </a:solidFill>
              <a:latin typeface="Trebuchet MS"/>
              <a:ea typeface="Trebuchet MS"/>
              <a:cs typeface="Trebuchet MS"/>
              <a:sym typeface="Trebuchet MS"/>
            </a:endParaRPr>
          </a:p>
        </p:txBody>
      </p:sp>
      <p:sp>
        <p:nvSpPr>
          <p:cNvPr id="343" name="Google Shape;343;g243f3f59abc_1_0"/>
          <p:cNvSpPr/>
          <p:nvPr/>
        </p:nvSpPr>
        <p:spPr>
          <a:xfrm>
            <a:off x="6109758" y="3020738"/>
            <a:ext cx="1363200" cy="6711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Student</a:t>
            </a:r>
            <a:endParaRPr sz="1600">
              <a:solidFill>
                <a:schemeClr val="lt1"/>
              </a:solidFill>
              <a:latin typeface="Trebuchet MS"/>
              <a:ea typeface="Trebuchet MS"/>
              <a:cs typeface="Trebuchet MS"/>
              <a:sym typeface="Trebuchet MS"/>
            </a:endParaRPr>
          </a:p>
        </p:txBody>
      </p:sp>
      <p:sp>
        <p:nvSpPr>
          <p:cNvPr id="344" name="Google Shape;344;g243f3f59abc_1_0"/>
          <p:cNvSpPr/>
          <p:nvPr/>
        </p:nvSpPr>
        <p:spPr>
          <a:xfrm>
            <a:off x="3245849" y="3244374"/>
            <a:ext cx="2864100" cy="357900"/>
          </a:xfrm>
          <a:prstGeom prst="righ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One to Many(1:M)</a:t>
            </a:r>
            <a:endParaRPr sz="1600">
              <a:solidFill>
                <a:schemeClr val="lt1"/>
              </a:solidFill>
              <a:latin typeface="Trebuchet MS"/>
              <a:ea typeface="Trebuchet MS"/>
              <a:cs typeface="Trebuchet MS"/>
              <a:sym typeface="Trebuchet MS"/>
            </a:endParaRPr>
          </a:p>
        </p:txBody>
      </p:sp>
      <p:sp>
        <p:nvSpPr>
          <p:cNvPr id="345" name="Google Shape;345;g243f3f59abc_1_0"/>
          <p:cNvSpPr/>
          <p:nvPr/>
        </p:nvSpPr>
        <p:spPr>
          <a:xfrm>
            <a:off x="1865625" y="4916150"/>
            <a:ext cx="1366800" cy="7938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Position</a:t>
            </a:r>
            <a:endParaRPr sz="1600">
              <a:solidFill>
                <a:schemeClr val="lt1"/>
              </a:solidFill>
              <a:latin typeface="Trebuchet MS"/>
              <a:ea typeface="Trebuchet MS"/>
              <a:cs typeface="Trebuchet MS"/>
              <a:sym typeface="Trebuchet MS"/>
            </a:endParaRPr>
          </a:p>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a:t>
            </a:r>
            <a:r>
              <a:rPr lang="en-US" sz="1600">
                <a:solidFill>
                  <a:srgbClr val="FFFF00"/>
                </a:solidFill>
                <a:latin typeface="Trebuchet MS"/>
                <a:ea typeface="Trebuchet MS"/>
                <a:cs typeface="Trebuchet MS"/>
                <a:sym typeface="Trebuchet MS"/>
              </a:rPr>
              <a:t>Parent</a:t>
            </a:r>
            <a:r>
              <a:rPr lang="en-US" sz="1600">
                <a:solidFill>
                  <a:schemeClr val="lt1"/>
                </a:solidFill>
                <a:latin typeface="Trebuchet MS"/>
                <a:ea typeface="Trebuchet MS"/>
                <a:cs typeface="Trebuchet MS"/>
                <a:sym typeface="Trebuchet MS"/>
              </a:rPr>
              <a:t>)</a:t>
            </a:r>
            <a:endParaRPr sz="1600">
              <a:solidFill>
                <a:schemeClr val="lt1"/>
              </a:solidFill>
              <a:latin typeface="Trebuchet MS"/>
              <a:ea typeface="Trebuchet MS"/>
              <a:cs typeface="Trebuchet MS"/>
              <a:sym typeface="Trebuchet MS"/>
            </a:endParaRPr>
          </a:p>
        </p:txBody>
      </p:sp>
      <p:sp>
        <p:nvSpPr>
          <p:cNvPr id="346" name="Google Shape;346;g243f3f59abc_1_0"/>
          <p:cNvSpPr/>
          <p:nvPr/>
        </p:nvSpPr>
        <p:spPr>
          <a:xfrm>
            <a:off x="6123384" y="4916150"/>
            <a:ext cx="1366800" cy="7938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Job Application</a:t>
            </a:r>
            <a:endParaRPr sz="1600">
              <a:solidFill>
                <a:schemeClr val="lt1"/>
              </a:solidFill>
              <a:latin typeface="Trebuchet MS"/>
              <a:ea typeface="Trebuchet MS"/>
              <a:cs typeface="Trebuchet MS"/>
              <a:sym typeface="Trebuchet MS"/>
            </a:endParaRPr>
          </a:p>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a:t>
            </a:r>
            <a:r>
              <a:rPr lang="en-US" sz="1600">
                <a:solidFill>
                  <a:srgbClr val="FFD966"/>
                </a:solidFill>
                <a:latin typeface="Trebuchet MS"/>
                <a:ea typeface="Trebuchet MS"/>
                <a:cs typeface="Trebuchet MS"/>
                <a:sym typeface="Trebuchet MS"/>
              </a:rPr>
              <a:t>Child</a:t>
            </a:r>
            <a:r>
              <a:rPr lang="en-US" sz="1600">
                <a:solidFill>
                  <a:schemeClr val="lt1"/>
                </a:solidFill>
                <a:latin typeface="Trebuchet MS"/>
                <a:ea typeface="Trebuchet MS"/>
                <a:cs typeface="Trebuchet MS"/>
                <a:sym typeface="Trebuchet MS"/>
              </a:rPr>
              <a:t>)</a:t>
            </a:r>
            <a:endParaRPr sz="1600">
              <a:solidFill>
                <a:schemeClr val="lt1"/>
              </a:solidFill>
              <a:latin typeface="Trebuchet MS"/>
              <a:ea typeface="Trebuchet MS"/>
              <a:cs typeface="Trebuchet MS"/>
              <a:sym typeface="Trebuchet MS"/>
            </a:endParaRPr>
          </a:p>
        </p:txBody>
      </p:sp>
      <p:sp>
        <p:nvSpPr>
          <p:cNvPr id="347" name="Google Shape;347;g243f3f59abc_1_0"/>
          <p:cNvSpPr/>
          <p:nvPr/>
        </p:nvSpPr>
        <p:spPr>
          <a:xfrm>
            <a:off x="3251650" y="5180673"/>
            <a:ext cx="2871900" cy="423300"/>
          </a:xfrm>
          <a:prstGeom prst="righ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One to Many(1:M)</a:t>
            </a:r>
            <a:endParaRPr sz="1600">
              <a:solidFill>
                <a:schemeClr val="lt1"/>
              </a:solidFill>
              <a:latin typeface="Trebuchet MS"/>
              <a:ea typeface="Trebuchet MS"/>
              <a:cs typeface="Trebuchet MS"/>
              <a:sym typeface="Trebuchet M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g27e4ce71a82_2_47"/>
          <p:cNvSpPr txBox="1">
            <a:spLocks noGrp="1"/>
          </p:cNvSpPr>
          <p:nvPr>
            <p:ph type="title"/>
          </p:nvPr>
        </p:nvSpPr>
        <p:spPr>
          <a:xfrm>
            <a:off x="677334" y="609600"/>
            <a:ext cx="8596800" cy="13209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One to Many (Parent and Child)</a:t>
            </a:r>
            <a:endParaRPr/>
          </a:p>
        </p:txBody>
      </p:sp>
      <p:sp>
        <p:nvSpPr>
          <p:cNvPr id="353" name="Google Shape;353;g27e4ce71a82_2_47"/>
          <p:cNvSpPr txBox="1">
            <a:spLocks noGrp="1"/>
          </p:cNvSpPr>
          <p:nvPr>
            <p:ph type="body" idx="1"/>
          </p:nvPr>
        </p:nvSpPr>
        <p:spPr>
          <a:xfrm>
            <a:off x="677334" y="2235114"/>
            <a:ext cx="8596800" cy="3880800"/>
          </a:xfrm>
          <a:prstGeom prst="rect">
            <a:avLst/>
          </a:prstGeom>
          <a:noFill/>
          <a:ln>
            <a:noFill/>
          </a:ln>
        </p:spPr>
        <p:txBody>
          <a:bodyPr spcFirstLastPara="1" wrap="square" lIns="91425" tIns="45700" rIns="91425" bIns="45700" anchor="t" anchorCtr="0">
            <a:normAutofit/>
          </a:bodyPr>
          <a:lstStyle/>
          <a:p>
            <a:pPr marL="457200" lvl="0" indent="-320040" algn="l" rtl="0">
              <a:spcBef>
                <a:spcPts val="0"/>
              </a:spcBef>
              <a:spcAft>
                <a:spcPts val="0"/>
              </a:spcAft>
              <a:buSzPts val="1440"/>
              <a:buChar char="►"/>
            </a:pPr>
            <a:r>
              <a:rPr lang="en-US"/>
              <a:t>One Hiring Manager can handle multiple positions at a time.</a:t>
            </a:r>
            <a:endParaRPr/>
          </a:p>
          <a:p>
            <a:pPr marL="457200" lvl="0" indent="0" algn="l" rtl="0">
              <a:spcBef>
                <a:spcPts val="0"/>
              </a:spcBef>
              <a:spcAft>
                <a:spcPts val="0"/>
              </a:spcAft>
              <a:buNone/>
            </a:pPr>
            <a:endParaRPr/>
          </a:p>
          <a:p>
            <a:pPr marL="457200" lvl="0" indent="0" algn="l" rtl="0">
              <a:spcBef>
                <a:spcPts val="0"/>
              </a:spcBef>
              <a:spcAft>
                <a:spcPts val="0"/>
              </a:spcAft>
              <a:buNone/>
            </a:pPr>
            <a:endParaRPr/>
          </a:p>
          <a:p>
            <a:pPr marL="457200" lvl="0" indent="0" algn="l" rtl="0">
              <a:spcBef>
                <a:spcPts val="0"/>
              </a:spcBef>
              <a:spcAft>
                <a:spcPts val="0"/>
              </a:spcAft>
              <a:buNone/>
            </a:pPr>
            <a:endParaRPr/>
          </a:p>
          <a:p>
            <a:pPr marL="457200" lvl="0" indent="0" algn="l" rtl="0">
              <a:spcBef>
                <a:spcPts val="0"/>
              </a:spcBef>
              <a:spcAft>
                <a:spcPts val="0"/>
              </a:spcAft>
              <a:buNone/>
            </a:pPr>
            <a:endParaRPr/>
          </a:p>
          <a:p>
            <a:pPr marL="457200" lvl="0" indent="-320040" algn="l" rtl="0">
              <a:spcBef>
                <a:spcPts val="0"/>
              </a:spcBef>
              <a:spcAft>
                <a:spcPts val="0"/>
              </a:spcAft>
              <a:buSzPts val="1440"/>
              <a:buChar char="►"/>
            </a:pPr>
            <a:r>
              <a:rPr lang="en-US"/>
              <a:t>One Manager can have multiple employees under him/her, but one employee can not have multiple managers.</a:t>
            </a:r>
            <a:endParaRPr/>
          </a:p>
        </p:txBody>
      </p:sp>
      <p:sp>
        <p:nvSpPr>
          <p:cNvPr id="354" name="Google Shape;354;g27e4ce71a82_2_47"/>
          <p:cNvSpPr/>
          <p:nvPr/>
        </p:nvSpPr>
        <p:spPr>
          <a:xfrm>
            <a:off x="1453600" y="2720825"/>
            <a:ext cx="1393800" cy="8073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Manager</a:t>
            </a:r>
            <a:endParaRPr sz="1600">
              <a:solidFill>
                <a:schemeClr val="lt1"/>
              </a:solidFill>
              <a:latin typeface="Trebuchet MS"/>
              <a:ea typeface="Trebuchet MS"/>
              <a:cs typeface="Trebuchet MS"/>
              <a:sym typeface="Trebuchet MS"/>
            </a:endParaRPr>
          </a:p>
        </p:txBody>
      </p:sp>
      <p:sp>
        <p:nvSpPr>
          <p:cNvPr id="355" name="Google Shape;355;g27e4ce71a82_2_47"/>
          <p:cNvSpPr/>
          <p:nvPr/>
        </p:nvSpPr>
        <p:spPr>
          <a:xfrm>
            <a:off x="5794986" y="2720825"/>
            <a:ext cx="1393800" cy="8073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Position</a:t>
            </a:r>
            <a:endParaRPr sz="1600">
              <a:solidFill>
                <a:schemeClr val="lt1"/>
              </a:solidFill>
              <a:latin typeface="Trebuchet MS"/>
              <a:ea typeface="Trebuchet MS"/>
              <a:cs typeface="Trebuchet MS"/>
              <a:sym typeface="Trebuchet MS"/>
            </a:endParaRPr>
          </a:p>
        </p:txBody>
      </p:sp>
      <p:sp>
        <p:nvSpPr>
          <p:cNvPr id="356" name="Google Shape;356;g27e4ce71a82_2_47"/>
          <p:cNvSpPr/>
          <p:nvPr/>
        </p:nvSpPr>
        <p:spPr>
          <a:xfrm>
            <a:off x="5794978" y="4557075"/>
            <a:ext cx="1393800" cy="8073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Employee</a:t>
            </a:r>
            <a:endParaRPr sz="1600">
              <a:solidFill>
                <a:schemeClr val="lt1"/>
              </a:solidFill>
              <a:latin typeface="Trebuchet MS"/>
              <a:ea typeface="Trebuchet MS"/>
              <a:cs typeface="Trebuchet MS"/>
              <a:sym typeface="Trebuchet MS"/>
            </a:endParaRPr>
          </a:p>
        </p:txBody>
      </p:sp>
      <p:sp>
        <p:nvSpPr>
          <p:cNvPr id="357" name="Google Shape;357;g27e4ce71a82_2_47"/>
          <p:cNvSpPr/>
          <p:nvPr/>
        </p:nvSpPr>
        <p:spPr>
          <a:xfrm>
            <a:off x="1453600" y="4557075"/>
            <a:ext cx="1393800" cy="8073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Manager</a:t>
            </a:r>
            <a:endParaRPr sz="1600">
              <a:latin typeface="Trebuchet MS"/>
              <a:ea typeface="Trebuchet MS"/>
              <a:cs typeface="Trebuchet MS"/>
              <a:sym typeface="Trebuchet MS"/>
            </a:endParaRPr>
          </a:p>
        </p:txBody>
      </p:sp>
      <p:sp>
        <p:nvSpPr>
          <p:cNvPr id="358" name="Google Shape;358;g27e4ce71a82_2_47"/>
          <p:cNvSpPr/>
          <p:nvPr/>
        </p:nvSpPr>
        <p:spPr>
          <a:xfrm>
            <a:off x="2866848" y="2989922"/>
            <a:ext cx="2928300" cy="430500"/>
          </a:xfrm>
          <a:prstGeom prst="righ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a:solidFill>
                  <a:schemeClr val="lt1"/>
                </a:solidFill>
                <a:latin typeface="Trebuchet MS"/>
                <a:ea typeface="Trebuchet MS"/>
                <a:cs typeface="Trebuchet MS"/>
                <a:sym typeface="Trebuchet MS"/>
              </a:rPr>
              <a:t>One to Many(1:Many)</a:t>
            </a:r>
            <a:endParaRPr sz="1500">
              <a:solidFill>
                <a:schemeClr val="lt1"/>
              </a:solidFill>
              <a:latin typeface="Trebuchet MS"/>
              <a:ea typeface="Trebuchet MS"/>
              <a:cs typeface="Trebuchet MS"/>
              <a:sym typeface="Trebuchet MS"/>
            </a:endParaRPr>
          </a:p>
        </p:txBody>
      </p:sp>
      <p:sp>
        <p:nvSpPr>
          <p:cNvPr id="359" name="Google Shape;359;g27e4ce71a82_2_47"/>
          <p:cNvSpPr/>
          <p:nvPr/>
        </p:nvSpPr>
        <p:spPr>
          <a:xfrm>
            <a:off x="2866846" y="4745507"/>
            <a:ext cx="2928300" cy="430800"/>
          </a:xfrm>
          <a:prstGeom prst="righ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a:solidFill>
                  <a:schemeClr val="lt1"/>
                </a:solidFill>
                <a:latin typeface="Trebuchet MS"/>
                <a:ea typeface="Trebuchet MS"/>
                <a:cs typeface="Trebuchet MS"/>
                <a:sym typeface="Trebuchet MS"/>
              </a:rPr>
              <a:t>One to Many(1:Many)</a:t>
            </a:r>
            <a:endParaRPr sz="1500">
              <a:latin typeface="Trebuchet MS"/>
              <a:ea typeface="Trebuchet MS"/>
              <a:cs typeface="Trebuchet MS"/>
              <a:sym typeface="Trebuchet M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g27e4ce71a82_2_1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One to Many Relationship types</a:t>
            </a:r>
            <a:endParaRPr/>
          </a:p>
        </p:txBody>
      </p:sp>
      <p:sp>
        <p:nvSpPr>
          <p:cNvPr id="365" name="Google Shape;365;g27e4ce71a82_2_1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Lookup Relationship</a:t>
            </a:r>
            <a:endParaRPr/>
          </a:p>
          <a:p>
            <a:pPr marL="457200" lvl="0" indent="-320040" algn="l" rtl="0">
              <a:spcBef>
                <a:spcPts val="0"/>
              </a:spcBef>
              <a:spcAft>
                <a:spcPts val="0"/>
              </a:spcAft>
              <a:buSzPts val="1440"/>
              <a:buChar char="►"/>
            </a:pPr>
            <a:r>
              <a:rPr lang="en-US"/>
              <a:t>Master-Detail Relationship</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g27e4ce71a82_2_28"/>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Lookup Relationship</a:t>
            </a:r>
            <a:endParaRPr/>
          </a:p>
        </p:txBody>
      </p:sp>
      <p:sp>
        <p:nvSpPr>
          <p:cNvPr id="371" name="Google Shape;371;g27e4ce71a82_2_28"/>
          <p:cNvSpPr txBox="1">
            <a:spLocks noGrp="1"/>
          </p:cNvSpPr>
          <p:nvPr>
            <p:ph type="body" idx="1"/>
          </p:nvPr>
        </p:nvSpPr>
        <p:spPr>
          <a:xfrm>
            <a:off x="5204155" y="2160600"/>
            <a:ext cx="40701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Its is a loosely coupled relationship among Salesforce object, which means even if a parent record gets deleted, the child records remain in the system.</a:t>
            </a:r>
            <a:endParaRPr/>
          </a:p>
          <a:p>
            <a:pPr marL="457200" lvl="0" indent="-320040" algn="l" rtl="0">
              <a:spcBef>
                <a:spcPts val="0"/>
              </a:spcBef>
              <a:spcAft>
                <a:spcPts val="0"/>
              </a:spcAft>
              <a:buSzPts val="1440"/>
              <a:buChar char="►"/>
            </a:pPr>
            <a:r>
              <a:rPr lang="en-US"/>
              <a:t>Here, both the parent and child have their own sharing settings and security controls.</a:t>
            </a:r>
            <a:endParaRPr/>
          </a:p>
          <a:p>
            <a:pPr marL="0" lvl="0" indent="0" algn="l" rtl="0">
              <a:spcBef>
                <a:spcPts val="1000"/>
              </a:spcBef>
              <a:spcAft>
                <a:spcPts val="0"/>
              </a:spcAft>
              <a:buNone/>
            </a:pPr>
            <a:endParaRPr/>
          </a:p>
          <a:p>
            <a:pPr marL="0" lvl="0" indent="0" algn="l" rtl="0">
              <a:spcBef>
                <a:spcPts val="1000"/>
              </a:spcBef>
              <a:spcAft>
                <a:spcPts val="0"/>
              </a:spcAft>
              <a:buNone/>
            </a:pPr>
            <a:endParaRPr/>
          </a:p>
        </p:txBody>
      </p:sp>
      <p:pic>
        <p:nvPicPr>
          <p:cNvPr id="372" name="Google Shape;372;g27e4ce71a82_2_28"/>
          <p:cNvPicPr preferRelativeResize="0"/>
          <p:nvPr/>
        </p:nvPicPr>
        <p:blipFill>
          <a:blip r:embed="rId3">
            <a:alphaModFix/>
          </a:blip>
          <a:stretch>
            <a:fillRect/>
          </a:stretch>
        </p:blipFill>
        <p:spPr>
          <a:xfrm>
            <a:off x="809651" y="2160600"/>
            <a:ext cx="4290625" cy="30435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g27e4ce71a82_2_33"/>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Create a Hiring Manager Field on the Position Object (Lookup)</a:t>
            </a:r>
            <a:endParaRPr/>
          </a:p>
        </p:txBody>
      </p:sp>
      <p:sp>
        <p:nvSpPr>
          <p:cNvPr id="378" name="Google Shape;378;g27e4ce71a82_2_33"/>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
        <p:nvSpPr>
          <p:cNvPr id="379" name="Google Shape;379;g27e4ce71a82_2_33"/>
          <p:cNvSpPr/>
          <p:nvPr/>
        </p:nvSpPr>
        <p:spPr>
          <a:xfrm>
            <a:off x="1453600" y="2720825"/>
            <a:ext cx="1442100" cy="9396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Manager</a:t>
            </a:r>
            <a:endParaRPr sz="1600">
              <a:solidFill>
                <a:schemeClr val="lt1"/>
              </a:solidFill>
              <a:latin typeface="Trebuchet MS"/>
              <a:ea typeface="Trebuchet MS"/>
              <a:cs typeface="Trebuchet MS"/>
              <a:sym typeface="Trebuchet MS"/>
            </a:endParaRPr>
          </a:p>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(User)</a:t>
            </a:r>
            <a:endParaRPr sz="1600">
              <a:solidFill>
                <a:schemeClr val="lt1"/>
              </a:solidFill>
              <a:latin typeface="Trebuchet MS"/>
              <a:ea typeface="Trebuchet MS"/>
              <a:cs typeface="Trebuchet MS"/>
              <a:sym typeface="Trebuchet MS"/>
            </a:endParaRPr>
          </a:p>
        </p:txBody>
      </p:sp>
      <p:sp>
        <p:nvSpPr>
          <p:cNvPr id="380" name="Google Shape;380;g27e4ce71a82_2_33"/>
          <p:cNvSpPr/>
          <p:nvPr/>
        </p:nvSpPr>
        <p:spPr>
          <a:xfrm>
            <a:off x="5945207" y="2720825"/>
            <a:ext cx="1442100" cy="9396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Position</a:t>
            </a:r>
            <a:endParaRPr sz="1600">
              <a:solidFill>
                <a:schemeClr val="lt1"/>
              </a:solidFill>
              <a:latin typeface="Trebuchet MS"/>
              <a:ea typeface="Trebuchet MS"/>
              <a:cs typeface="Trebuchet MS"/>
              <a:sym typeface="Trebuchet MS"/>
            </a:endParaRPr>
          </a:p>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(Child)</a:t>
            </a:r>
            <a:endParaRPr sz="1600">
              <a:solidFill>
                <a:schemeClr val="lt1"/>
              </a:solidFill>
              <a:latin typeface="Trebuchet MS"/>
              <a:ea typeface="Trebuchet MS"/>
              <a:cs typeface="Trebuchet MS"/>
              <a:sym typeface="Trebuchet MS"/>
            </a:endParaRPr>
          </a:p>
        </p:txBody>
      </p:sp>
      <p:sp>
        <p:nvSpPr>
          <p:cNvPr id="381" name="Google Shape;381;g27e4ce71a82_2_33"/>
          <p:cNvSpPr/>
          <p:nvPr/>
        </p:nvSpPr>
        <p:spPr>
          <a:xfrm>
            <a:off x="2915750" y="3034025"/>
            <a:ext cx="3029400" cy="501000"/>
          </a:xfrm>
          <a:prstGeom prst="righ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1:M(One to Many)</a:t>
            </a:r>
            <a:endParaRPr sz="1600">
              <a:solidFill>
                <a:schemeClr val="lt1"/>
              </a:solidFill>
              <a:latin typeface="Trebuchet MS"/>
              <a:ea typeface="Trebuchet MS"/>
              <a:cs typeface="Trebuchet MS"/>
              <a:sym typeface="Trebuchet M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g2440c7af888_0_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Job Application</a:t>
            </a:r>
            <a:endParaRPr/>
          </a:p>
        </p:txBody>
      </p:sp>
      <p:sp>
        <p:nvSpPr>
          <p:cNvPr id="387" name="Google Shape;387;g2440c7af888_0_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g2440c7af888_0_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Job Application Object</a:t>
            </a:r>
            <a:endParaRPr/>
          </a:p>
        </p:txBody>
      </p:sp>
      <p:pic>
        <p:nvPicPr>
          <p:cNvPr id="393" name="Google Shape;393;g2440c7af888_0_5"/>
          <p:cNvPicPr preferRelativeResize="0"/>
          <p:nvPr/>
        </p:nvPicPr>
        <p:blipFill rotWithShape="1">
          <a:blip r:embed="rId3">
            <a:alphaModFix/>
          </a:blip>
          <a:srcRect l="10001" t="31128" r="26417" b="12326"/>
          <a:stretch/>
        </p:blipFill>
        <p:spPr>
          <a:xfrm>
            <a:off x="677325" y="1930500"/>
            <a:ext cx="8499300" cy="4249674"/>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g2440c7af888_1_0"/>
          <p:cNvSpPr txBox="1">
            <a:spLocks noGrp="1"/>
          </p:cNvSpPr>
          <p:nvPr>
            <p:ph type="title"/>
          </p:nvPr>
        </p:nvSpPr>
        <p:spPr>
          <a:xfrm>
            <a:off x="655284" y="2645279"/>
            <a:ext cx="3854400" cy="12786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3600" b="1">
                <a:latin typeface="Arial"/>
                <a:ea typeface="Arial"/>
                <a:cs typeface="Arial"/>
                <a:sym typeface="Arial"/>
              </a:rPr>
              <a:t>Master-Detail Relationship:</a:t>
            </a:r>
            <a:endParaRPr sz="3600" b="1">
              <a:latin typeface="Arial"/>
              <a:ea typeface="Arial"/>
              <a:cs typeface="Arial"/>
              <a:sym typeface="Arial"/>
            </a:endParaRPr>
          </a:p>
        </p:txBody>
      </p:sp>
      <p:sp>
        <p:nvSpPr>
          <p:cNvPr id="399" name="Google Shape;399;g2440c7af888_1_0"/>
          <p:cNvSpPr txBox="1">
            <a:spLocks noGrp="1"/>
          </p:cNvSpPr>
          <p:nvPr>
            <p:ph type="body" idx="1"/>
          </p:nvPr>
        </p:nvSpPr>
        <p:spPr>
          <a:xfrm>
            <a:off x="4760450" y="514925"/>
            <a:ext cx="4513500" cy="35646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Font typeface="Trebuchet MS"/>
              <a:buChar char="►"/>
            </a:pPr>
            <a:r>
              <a:rPr lang="en-US"/>
              <a:t>It is a strongly coupled relationship among Salesforce objects, which means if a master record gets deleted, then the child records associated with it are also deleted.</a:t>
            </a:r>
            <a:endParaRPr/>
          </a:p>
          <a:p>
            <a:pPr marL="457200" lvl="0" indent="-320040" algn="l" rtl="0">
              <a:spcBef>
                <a:spcPts val="0"/>
              </a:spcBef>
              <a:spcAft>
                <a:spcPts val="0"/>
              </a:spcAft>
              <a:buSzPts val="1440"/>
              <a:buFont typeface="Trebuchet MS"/>
              <a:buChar char="►"/>
            </a:pPr>
            <a:r>
              <a:rPr lang="en-US"/>
              <a:t>In this type of relationship, the parent record controls the behavior of the child record regarding visibility and sharing.</a:t>
            </a:r>
            <a:endParaRPr/>
          </a:p>
          <a:p>
            <a:pPr marL="457200" lvl="0" indent="-320040" algn="l" rtl="0">
              <a:spcBef>
                <a:spcPts val="0"/>
              </a:spcBef>
              <a:spcAft>
                <a:spcPts val="0"/>
              </a:spcAft>
              <a:buSzPts val="1440"/>
              <a:buFont typeface="Trebuchet MS"/>
              <a:buChar char="►"/>
            </a:pPr>
            <a:r>
              <a:rPr lang="en-US"/>
              <a:t>It means the security setting of a parent object applies to the child object.</a:t>
            </a:r>
            <a:endParaRPr/>
          </a:p>
        </p:txBody>
      </p:sp>
      <p:pic>
        <p:nvPicPr>
          <p:cNvPr id="400" name="Google Shape;400;g2440c7af888_1_0"/>
          <p:cNvPicPr preferRelativeResize="0"/>
          <p:nvPr/>
        </p:nvPicPr>
        <p:blipFill>
          <a:blip r:embed="rId3">
            <a:alphaModFix/>
          </a:blip>
          <a:stretch>
            <a:fillRect/>
          </a:stretch>
        </p:blipFill>
        <p:spPr>
          <a:xfrm>
            <a:off x="4760459" y="4079525"/>
            <a:ext cx="4686300" cy="16192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g2440c7af888_1_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Master-Detail Relationship</a:t>
            </a:r>
            <a:endParaRPr/>
          </a:p>
        </p:txBody>
      </p:sp>
      <p:sp>
        <p:nvSpPr>
          <p:cNvPr id="406" name="Google Shape;406;g2440c7af888_1_5"/>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When there is a master-detail relationship between two objects, you can create a unique type of field over the master object, called </a:t>
            </a:r>
            <a:r>
              <a:rPr lang="en-US" b="1"/>
              <a:t>Roll-up summary.</a:t>
            </a:r>
            <a:endParaRPr b="1"/>
          </a:p>
          <a:p>
            <a:pPr marL="457200" lvl="0" indent="-320040" algn="l" rtl="0">
              <a:spcBef>
                <a:spcPts val="0"/>
              </a:spcBef>
              <a:spcAft>
                <a:spcPts val="0"/>
              </a:spcAft>
              <a:buSzPts val="1440"/>
              <a:buFont typeface="Trebuchet MS"/>
              <a:buChar char="►"/>
            </a:pPr>
            <a:r>
              <a:rPr lang="en-US"/>
              <a:t>A roll-up summary field allows us to calculate values from child records, such as the number of child records linked to a parent record.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g2440c7af888_1_1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Difference between master-detail and lookup relationships</a:t>
            </a:r>
            <a:endParaRPr/>
          </a:p>
        </p:txBody>
      </p:sp>
      <p:pic>
        <p:nvPicPr>
          <p:cNvPr id="412" name="Google Shape;412;g2440c7af888_1_10"/>
          <p:cNvPicPr preferRelativeResize="0"/>
          <p:nvPr/>
        </p:nvPicPr>
        <p:blipFill rotWithShape="1">
          <a:blip r:embed="rId3">
            <a:alphaModFix/>
          </a:blip>
          <a:srcRect l="14047" t="30653" r="12135" b="9928"/>
          <a:stretch/>
        </p:blipFill>
        <p:spPr>
          <a:xfrm>
            <a:off x="819600" y="1930500"/>
            <a:ext cx="9439299" cy="4271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4"/>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Navigating Inside of Salesforce Lightning UI	</a:t>
            </a:r>
            <a:endParaRPr/>
          </a:p>
        </p:txBody>
      </p:sp>
      <p:sp>
        <p:nvSpPr>
          <p:cNvPr id="163" name="Google Shape;163;p4"/>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Applications</a:t>
            </a:r>
            <a:endParaRPr/>
          </a:p>
          <a:p>
            <a:pPr marL="342900" lvl="0" indent="-342900" algn="l" rtl="0">
              <a:spcBef>
                <a:spcPts val="1000"/>
              </a:spcBef>
              <a:spcAft>
                <a:spcPts val="0"/>
              </a:spcAft>
              <a:buSzPts val="1440"/>
              <a:buChar char="►"/>
            </a:pPr>
            <a:r>
              <a:rPr lang="en-US"/>
              <a:t>Tabs</a:t>
            </a:r>
            <a:endParaRPr/>
          </a:p>
          <a:p>
            <a:pPr marL="342900" lvl="0" indent="-342900" algn="l" rtl="0">
              <a:spcBef>
                <a:spcPts val="1000"/>
              </a:spcBef>
              <a:spcAft>
                <a:spcPts val="0"/>
              </a:spcAft>
              <a:buSzPts val="1440"/>
              <a:buChar char="►"/>
            </a:pPr>
            <a:r>
              <a:rPr lang="en-US"/>
              <a:t>Object and its Fields</a:t>
            </a:r>
            <a:endParaRPr/>
          </a:p>
          <a:p>
            <a:pPr marL="342900" lvl="0" indent="-342900" algn="l" rtl="0">
              <a:spcBef>
                <a:spcPts val="1000"/>
              </a:spcBef>
              <a:spcAft>
                <a:spcPts val="0"/>
              </a:spcAft>
              <a:buSzPts val="1440"/>
              <a:buChar char="►"/>
            </a:pPr>
            <a:r>
              <a:rPr lang="en-US"/>
              <a:t>Profiles</a:t>
            </a:r>
            <a:endParaRPr/>
          </a:p>
          <a:p>
            <a:pPr marL="342900" lvl="0" indent="-342900" algn="l" rtl="0">
              <a:spcBef>
                <a:spcPts val="1000"/>
              </a:spcBef>
              <a:spcAft>
                <a:spcPts val="0"/>
              </a:spcAft>
              <a:buSzPts val="1440"/>
              <a:buChar char="►"/>
            </a:pPr>
            <a:r>
              <a:rPr lang="en-US"/>
              <a:t>User</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g2440c7af888_1_1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Roll-up Summary</a:t>
            </a:r>
            <a:endParaRPr/>
          </a:p>
        </p:txBody>
      </p:sp>
      <p:sp>
        <p:nvSpPr>
          <p:cNvPr id="418" name="Google Shape;418;g2440c7af888_1_15"/>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Roll-up Summary Fields in Salesforce summarize data from a set of related detailed records and automatically display the output on the master record.</a:t>
            </a:r>
            <a:endParaRPr/>
          </a:p>
          <a:p>
            <a:pPr marL="457200" lvl="0" indent="-320040" algn="l" rtl="0">
              <a:spcBef>
                <a:spcPts val="0"/>
              </a:spcBef>
              <a:spcAft>
                <a:spcPts val="0"/>
              </a:spcAft>
              <a:buSzPts val="1440"/>
              <a:buChar char="►"/>
            </a:pPr>
            <a:r>
              <a:rPr lang="en-US"/>
              <a:t>These can be used to display the sum, maximum, minimum value of a field in a related list, also the count of all the records listed in a related list</a:t>
            </a:r>
            <a:endParaRPr/>
          </a:p>
          <a:p>
            <a:pPr marL="457200" lvl="0" indent="-320040" algn="l" rtl="0">
              <a:spcBef>
                <a:spcPts val="0"/>
              </a:spcBef>
              <a:spcAft>
                <a:spcPts val="0"/>
              </a:spcAft>
              <a:buSzPts val="1440"/>
              <a:buChar char="►"/>
            </a:pPr>
            <a:r>
              <a:rPr lang="en-US"/>
              <a:t>They are only available to master objects in a master-detail relationship.</a:t>
            </a:r>
            <a:endParaRPr/>
          </a:p>
          <a:p>
            <a:pPr marL="457200" lvl="0" indent="-320040" algn="l" rtl="0">
              <a:spcBef>
                <a:spcPts val="0"/>
              </a:spcBef>
              <a:spcAft>
                <a:spcPts val="0"/>
              </a:spcAft>
              <a:buSzPts val="1440"/>
              <a:buChar char="►"/>
            </a:pPr>
            <a:r>
              <a:rPr lang="en-US"/>
              <a:t>After creating a Roll Up Summary Field on an object, the master-detail relationship cannot be converted into a lookup relationship.</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g2440c7af888_1_2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Create Roll-up summary field</a:t>
            </a:r>
            <a:endParaRPr/>
          </a:p>
        </p:txBody>
      </p:sp>
      <p:sp>
        <p:nvSpPr>
          <p:cNvPr id="424" name="Google Shape;424;g2440c7af888_1_2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Calculate Total Rating of the Job application</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g2440c7af888_1_2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Create a New Object</a:t>
            </a:r>
            <a:endParaRPr/>
          </a:p>
          <a:p>
            <a:pPr marL="0" lvl="0" indent="0" algn="l" rtl="0">
              <a:spcBef>
                <a:spcPts val="0"/>
              </a:spcBef>
              <a:spcAft>
                <a:spcPts val="0"/>
              </a:spcAft>
              <a:buNone/>
            </a:pPr>
            <a:r>
              <a:rPr lang="en-US"/>
              <a:t>(Employment Website)</a:t>
            </a:r>
            <a:endParaRPr/>
          </a:p>
        </p:txBody>
      </p:sp>
      <p:pic>
        <p:nvPicPr>
          <p:cNvPr id="430" name="Google Shape;430;g2440c7af888_1_25"/>
          <p:cNvPicPr preferRelativeResize="0"/>
          <p:nvPr/>
        </p:nvPicPr>
        <p:blipFill rotWithShape="1">
          <a:blip r:embed="rId3">
            <a:alphaModFix/>
          </a:blip>
          <a:srcRect l="10274" t="31129" r="26418" b="50661"/>
          <a:stretch/>
        </p:blipFill>
        <p:spPr>
          <a:xfrm>
            <a:off x="602526" y="1930500"/>
            <a:ext cx="8746399" cy="14143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g2440c7af888_1_3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Many to Many relationship</a:t>
            </a:r>
            <a:endParaRPr/>
          </a:p>
        </p:txBody>
      </p:sp>
      <p:sp>
        <p:nvSpPr>
          <p:cNvPr id="436" name="Google Shape;436;g2440c7af888_1_3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A many-to-many relationship allows each record of one object to be linked to multiple records from another object and vice versa.</a:t>
            </a:r>
            <a:endParaRPr/>
          </a:p>
        </p:txBody>
      </p:sp>
      <p:sp>
        <p:nvSpPr>
          <p:cNvPr id="437" name="Google Shape;437;g2440c7af888_1_32"/>
          <p:cNvSpPr/>
          <p:nvPr/>
        </p:nvSpPr>
        <p:spPr>
          <a:xfrm>
            <a:off x="1563875" y="3631200"/>
            <a:ext cx="1655700" cy="9396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Position</a:t>
            </a:r>
            <a:endParaRPr sz="1600">
              <a:solidFill>
                <a:schemeClr val="lt1"/>
              </a:solidFill>
              <a:latin typeface="Trebuchet MS"/>
              <a:ea typeface="Trebuchet MS"/>
              <a:cs typeface="Trebuchet MS"/>
              <a:sym typeface="Trebuchet MS"/>
            </a:endParaRPr>
          </a:p>
        </p:txBody>
      </p:sp>
      <p:sp>
        <p:nvSpPr>
          <p:cNvPr id="438" name="Google Shape;438;g2440c7af888_1_32"/>
          <p:cNvSpPr/>
          <p:nvPr/>
        </p:nvSpPr>
        <p:spPr>
          <a:xfrm>
            <a:off x="6055473" y="3631200"/>
            <a:ext cx="1772700" cy="939600"/>
          </a:xfrm>
          <a:prstGeom prst="rect">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Employment Website</a:t>
            </a:r>
            <a:endParaRPr sz="1600">
              <a:solidFill>
                <a:schemeClr val="lt1"/>
              </a:solidFill>
              <a:latin typeface="Trebuchet MS"/>
              <a:ea typeface="Trebuchet MS"/>
              <a:cs typeface="Trebuchet MS"/>
              <a:sym typeface="Trebuchet MS"/>
            </a:endParaRPr>
          </a:p>
        </p:txBody>
      </p:sp>
      <p:sp>
        <p:nvSpPr>
          <p:cNvPr id="439" name="Google Shape;439;g2440c7af888_1_32"/>
          <p:cNvSpPr/>
          <p:nvPr/>
        </p:nvSpPr>
        <p:spPr>
          <a:xfrm>
            <a:off x="3219575" y="4189775"/>
            <a:ext cx="2822400" cy="154500"/>
          </a:xfrm>
          <a:prstGeom prst="leftArrow">
            <a:avLst>
              <a:gd name="adj1" fmla="val 50000"/>
              <a:gd name="adj2" fmla="val 50000"/>
            </a:avLst>
          </a:prstGeom>
          <a:solidFill>
            <a:srgbClr val="66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
        <p:nvSpPr>
          <p:cNvPr id="440" name="Google Shape;440;g2440c7af888_1_32"/>
          <p:cNvSpPr/>
          <p:nvPr/>
        </p:nvSpPr>
        <p:spPr>
          <a:xfrm>
            <a:off x="3241575" y="3881050"/>
            <a:ext cx="2822400" cy="154500"/>
          </a:xfrm>
          <a:prstGeom prst="rightArrow">
            <a:avLst>
              <a:gd name="adj1" fmla="val 50000"/>
              <a:gd name="adj2" fmla="val 50000"/>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g2440c7af888_1_3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How to create Many to Many relationship?</a:t>
            </a:r>
            <a:endParaRPr/>
          </a:p>
        </p:txBody>
      </p:sp>
      <p:sp>
        <p:nvSpPr>
          <p:cNvPr id="446" name="Google Shape;446;g2440c7af888_1_3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When modelling a many-to-many relationship, you use a </a:t>
            </a:r>
            <a:r>
              <a:rPr lang="en-US" b="1" i="1"/>
              <a:t>junction object</a:t>
            </a:r>
            <a:r>
              <a:rPr lang="en-US"/>
              <a:t> to connect the two objects you want to relate to each other.</a:t>
            </a:r>
            <a:endParaRPr/>
          </a:p>
          <a:p>
            <a:pPr marL="0" lvl="0" indent="0" algn="l" rtl="0">
              <a:spcBef>
                <a:spcPts val="1000"/>
              </a:spcBef>
              <a:spcAft>
                <a:spcPts val="0"/>
              </a:spcAft>
              <a:buNone/>
            </a:pPr>
            <a:r>
              <a:rPr lang="en-US" b="1" u="sng">
                <a:solidFill>
                  <a:schemeClr val="dk1"/>
                </a:solidFill>
              </a:rPr>
              <a:t>Junction Object</a:t>
            </a:r>
            <a:endParaRPr b="1" u="sng">
              <a:solidFill>
                <a:schemeClr val="dk1"/>
              </a:solidFill>
            </a:endParaRPr>
          </a:p>
          <a:p>
            <a:pPr marL="457200" lvl="0" indent="-320040" algn="l" rtl="0">
              <a:spcBef>
                <a:spcPts val="1000"/>
              </a:spcBef>
              <a:spcAft>
                <a:spcPts val="0"/>
              </a:spcAft>
              <a:buSzPts val="1440"/>
              <a:buChar char="►"/>
            </a:pPr>
            <a:r>
              <a:rPr lang="en-US">
                <a:solidFill>
                  <a:srgbClr val="3F7818"/>
                </a:solidFill>
              </a:rPr>
              <a:t>A custom object with two master-detail relationship. Using a custom junction object, you can model “many-to-many” relationship between two objects.</a:t>
            </a:r>
            <a:endParaRPr>
              <a:solidFill>
                <a:srgbClr val="3F7818"/>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g2440c7af888_1_4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Many to Many relationship</a:t>
            </a:r>
            <a:endParaRPr/>
          </a:p>
        </p:txBody>
      </p:sp>
      <p:sp>
        <p:nvSpPr>
          <p:cNvPr id="452" name="Google Shape;452;g2440c7af888_1_42"/>
          <p:cNvSpPr/>
          <p:nvPr/>
        </p:nvSpPr>
        <p:spPr>
          <a:xfrm>
            <a:off x="926150" y="2491825"/>
            <a:ext cx="1190700" cy="1543500"/>
          </a:xfrm>
          <a:prstGeom prst="rect">
            <a:avLst/>
          </a:prstGeom>
          <a:solidFill>
            <a:srgbClr val="FF0000"/>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Position</a:t>
            </a:r>
            <a:endParaRPr sz="1600">
              <a:solidFill>
                <a:schemeClr val="lt1"/>
              </a:solidFill>
              <a:latin typeface="Trebuchet MS"/>
              <a:ea typeface="Trebuchet MS"/>
              <a:cs typeface="Trebuchet MS"/>
              <a:sym typeface="Trebuchet MS"/>
            </a:endParaRPr>
          </a:p>
        </p:txBody>
      </p:sp>
      <p:sp>
        <p:nvSpPr>
          <p:cNvPr id="453" name="Google Shape;453;g2440c7af888_1_42"/>
          <p:cNvSpPr/>
          <p:nvPr/>
        </p:nvSpPr>
        <p:spPr>
          <a:xfrm>
            <a:off x="6944225" y="2491825"/>
            <a:ext cx="1347000" cy="1543500"/>
          </a:xfrm>
          <a:prstGeom prst="rec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Employment Website</a:t>
            </a:r>
            <a:endParaRPr sz="1600">
              <a:solidFill>
                <a:schemeClr val="lt1"/>
              </a:solidFill>
              <a:latin typeface="Trebuchet MS"/>
              <a:ea typeface="Trebuchet MS"/>
              <a:cs typeface="Trebuchet MS"/>
              <a:sym typeface="Trebuchet MS"/>
            </a:endParaRPr>
          </a:p>
        </p:txBody>
      </p:sp>
      <p:sp>
        <p:nvSpPr>
          <p:cNvPr id="454" name="Google Shape;454;g2440c7af888_1_42"/>
          <p:cNvSpPr/>
          <p:nvPr/>
        </p:nvSpPr>
        <p:spPr>
          <a:xfrm>
            <a:off x="3704263" y="2425675"/>
            <a:ext cx="1543500" cy="1675800"/>
          </a:xfrm>
          <a:prstGeom prst="ellipse">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Junction Object</a:t>
            </a:r>
            <a:endParaRPr sz="1600">
              <a:solidFill>
                <a:schemeClr val="lt1"/>
              </a:solidFill>
              <a:latin typeface="Trebuchet MS"/>
              <a:ea typeface="Trebuchet MS"/>
              <a:cs typeface="Trebuchet MS"/>
              <a:sym typeface="Trebuchet MS"/>
            </a:endParaRPr>
          </a:p>
          <a:p>
            <a:pPr marL="0" lvl="0" indent="0" algn="ctr" rtl="0">
              <a:spcBef>
                <a:spcPts val="0"/>
              </a:spcBef>
              <a:spcAft>
                <a:spcPts val="0"/>
              </a:spcAft>
              <a:buNone/>
            </a:pPr>
            <a:r>
              <a:rPr lang="en-US" sz="1600">
                <a:solidFill>
                  <a:schemeClr val="lt1"/>
                </a:solidFill>
                <a:latin typeface="Trebuchet MS"/>
                <a:ea typeface="Trebuchet MS"/>
                <a:cs typeface="Trebuchet MS"/>
                <a:sym typeface="Trebuchet MS"/>
              </a:rPr>
              <a:t>(Job Posting)</a:t>
            </a:r>
            <a:endParaRPr sz="1600">
              <a:solidFill>
                <a:schemeClr val="lt1"/>
              </a:solidFill>
              <a:latin typeface="Trebuchet MS"/>
              <a:ea typeface="Trebuchet MS"/>
              <a:cs typeface="Trebuchet MS"/>
              <a:sym typeface="Trebuchet MS"/>
            </a:endParaRPr>
          </a:p>
        </p:txBody>
      </p:sp>
      <p:sp>
        <p:nvSpPr>
          <p:cNvPr id="455" name="Google Shape;455;g2440c7af888_1_42"/>
          <p:cNvSpPr/>
          <p:nvPr/>
        </p:nvSpPr>
        <p:spPr>
          <a:xfrm>
            <a:off x="2116850" y="3120200"/>
            <a:ext cx="1597800" cy="375000"/>
          </a:xfrm>
          <a:prstGeom prst="rightArrow">
            <a:avLst>
              <a:gd name="adj1" fmla="val 50000"/>
              <a:gd name="adj2" fmla="val 50000"/>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chemeClr val="lt1"/>
                </a:solidFill>
                <a:latin typeface="Trebuchet MS"/>
                <a:ea typeface="Trebuchet MS"/>
                <a:cs typeface="Trebuchet MS"/>
                <a:sym typeface="Trebuchet MS"/>
              </a:rPr>
              <a:t>One to many</a:t>
            </a:r>
            <a:endParaRPr>
              <a:solidFill>
                <a:schemeClr val="lt1"/>
              </a:solidFill>
              <a:latin typeface="Trebuchet MS"/>
              <a:ea typeface="Trebuchet MS"/>
              <a:cs typeface="Trebuchet MS"/>
              <a:sym typeface="Trebuchet MS"/>
            </a:endParaRPr>
          </a:p>
        </p:txBody>
      </p:sp>
      <p:sp>
        <p:nvSpPr>
          <p:cNvPr id="456" name="Google Shape;456;g2440c7af888_1_42"/>
          <p:cNvSpPr/>
          <p:nvPr/>
        </p:nvSpPr>
        <p:spPr>
          <a:xfrm>
            <a:off x="5251950" y="3120200"/>
            <a:ext cx="1688100" cy="375000"/>
          </a:xfrm>
          <a:prstGeom prst="leftArrow">
            <a:avLst>
              <a:gd name="adj1" fmla="val 50000"/>
              <a:gd name="adj2"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Trebuchet MS"/>
              <a:ea typeface="Trebuchet MS"/>
              <a:cs typeface="Trebuchet MS"/>
              <a:sym typeface="Trebuchet M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g2440c7af888_1_4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Job Posting Object</a:t>
            </a:r>
            <a:endParaRPr/>
          </a:p>
        </p:txBody>
      </p:sp>
      <p:sp>
        <p:nvSpPr>
          <p:cNvPr id="462" name="Google Shape;462;g2440c7af888_1_4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g2440c7af888_1_5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Exam Questions</a:t>
            </a:r>
            <a:endParaRPr/>
          </a:p>
        </p:txBody>
      </p:sp>
      <p:pic>
        <p:nvPicPr>
          <p:cNvPr id="468" name="Google Shape;468;g2440c7af888_1_52"/>
          <p:cNvPicPr preferRelativeResize="0"/>
          <p:nvPr/>
        </p:nvPicPr>
        <p:blipFill rotWithShape="1">
          <a:blip r:embed="rId3">
            <a:alphaModFix/>
          </a:blip>
          <a:srcRect l="8340" t="23634" r="24881" b="34864"/>
          <a:stretch/>
        </p:blipFill>
        <p:spPr>
          <a:xfrm>
            <a:off x="677325" y="1930500"/>
            <a:ext cx="8927626" cy="3119274"/>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g2440c7af888_1_5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Exam Questions</a:t>
            </a:r>
            <a:endParaRPr/>
          </a:p>
        </p:txBody>
      </p:sp>
      <p:pic>
        <p:nvPicPr>
          <p:cNvPr id="474" name="Google Shape;474;g2440c7af888_1_57"/>
          <p:cNvPicPr preferRelativeResize="0"/>
          <p:nvPr/>
        </p:nvPicPr>
        <p:blipFill rotWithShape="1">
          <a:blip r:embed="rId3">
            <a:alphaModFix/>
          </a:blip>
          <a:srcRect l="9680" t="32695" r="25952" b="19123"/>
          <a:stretch/>
        </p:blipFill>
        <p:spPr>
          <a:xfrm>
            <a:off x="992300" y="2425650"/>
            <a:ext cx="6969151" cy="29328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g2440c7af888_2_58"/>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Exam Questions</a:t>
            </a:r>
            <a:endParaRPr/>
          </a:p>
        </p:txBody>
      </p:sp>
      <p:pic>
        <p:nvPicPr>
          <p:cNvPr id="480" name="Google Shape;480;g2440c7af888_2_58"/>
          <p:cNvPicPr preferRelativeResize="0"/>
          <p:nvPr/>
        </p:nvPicPr>
        <p:blipFill rotWithShape="1">
          <a:blip r:embed="rId3">
            <a:alphaModFix/>
          </a:blip>
          <a:srcRect l="13162" t="25540" r="20325" b="42498"/>
          <a:stretch/>
        </p:blipFill>
        <p:spPr>
          <a:xfrm>
            <a:off x="677325" y="1808225"/>
            <a:ext cx="9794975" cy="2646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5"/>
          <p:cNvSpPr/>
          <p:nvPr/>
        </p:nvSpPr>
        <p:spPr>
          <a:xfrm>
            <a:off x="1567543" y="2733869"/>
            <a:ext cx="1007706" cy="569168"/>
          </a:xfrm>
          <a:prstGeom prst="rect">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169" name="Google Shape;169;p5"/>
          <p:cNvSpPr/>
          <p:nvPr/>
        </p:nvSpPr>
        <p:spPr>
          <a:xfrm>
            <a:off x="1567543" y="4988887"/>
            <a:ext cx="1007706" cy="569168"/>
          </a:xfrm>
          <a:prstGeom prst="rect">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170" name="Google Shape;170;p5"/>
          <p:cNvSpPr/>
          <p:nvPr/>
        </p:nvSpPr>
        <p:spPr>
          <a:xfrm>
            <a:off x="3284376" y="3032448"/>
            <a:ext cx="1530220" cy="793103"/>
          </a:xfrm>
          <a:prstGeom prst="ellipse">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sp>
        <p:nvSpPr>
          <p:cNvPr id="171" name="Google Shape;171;p5"/>
          <p:cNvSpPr/>
          <p:nvPr/>
        </p:nvSpPr>
        <p:spPr>
          <a:xfrm>
            <a:off x="3368351" y="4100975"/>
            <a:ext cx="1530220" cy="793103"/>
          </a:xfrm>
          <a:prstGeom prst="ellipse">
            <a:avLst/>
          </a:prstGeom>
          <a:solidFill>
            <a:schemeClr val="accent1"/>
          </a:solidFill>
          <a:ln w="19050" cap="rnd" cmpd="sng">
            <a:solidFill>
              <a:srgbClr val="3C511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rebuchet MS"/>
              <a:ea typeface="Trebuchet MS"/>
              <a:cs typeface="Trebuchet MS"/>
              <a:sym typeface="Trebuchet MS"/>
            </a:endParaRPr>
          </a:p>
        </p:txBody>
      </p:sp>
      <p:pic>
        <p:nvPicPr>
          <p:cNvPr id="172" name="Google Shape;172;p5"/>
          <p:cNvPicPr preferRelativeResize="0"/>
          <p:nvPr/>
        </p:nvPicPr>
        <p:blipFill rotWithShape="1">
          <a:blip r:embed="rId3">
            <a:alphaModFix/>
          </a:blip>
          <a:srcRect/>
          <a:stretch/>
        </p:blipFill>
        <p:spPr>
          <a:xfrm>
            <a:off x="563400" y="750338"/>
            <a:ext cx="11065199" cy="5357324"/>
          </a:xfrm>
          <a:prstGeom prst="rect">
            <a:avLst/>
          </a:prstGeom>
          <a:noFill/>
          <a:ln w="228600" cap="sq" cmpd="thickThin">
            <a:solidFill>
              <a:srgbClr val="000000"/>
            </a:solidFill>
            <a:prstDash val="solid"/>
            <a:miter lim="800000"/>
            <a:headEnd type="none" w="sm" len="sm"/>
            <a:tailEnd type="none" w="sm" len="sm"/>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g2440c7af888_1_6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Importing and Exporting Data</a:t>
            </a:r>
            <a:endParaRPr/>
          </a:p>
        </p:txBody>
      </p:sp>
      <p:sp>
        <p:nvSpPr>
          <p:cNvPr id="486" name="Google Shape;486;g2440c7af888_1_6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When building and maintaining apps on the Lightning Platform, there are occasions when you, as an app builder, need to either import or export data.</a:t>
            </a:r>
            <a:endParaRPr/>
          </a:p>
          <a:p>
            <a:pPr marL="457200" lvl="0" indent="-320040" algn="l" rtl="0">
              <a:spcBef>
                <a:spcPts val="0"/>
              </a:spcBef>
              <a:spcAft>
                <a:spcPts val="0"/>
              </a:spcAft>
              <a:buSzPts val="1440"/>
              <a:buChar char="►"/>
            </a:pPr>
            <a:r>
              <a:rPr lang="en-US"/>
              <a:t>User-generated data needs to be imported when you are migrating from an external data management system or from spreadsheets into Salesforce.</a:t>
            </a:r>
            <a:endParaRPr/>
          </a:p>
          <a:p>
            <a:pPr marL="0" lvl="0" indent="0" algn="l" rtl="0">
              <a:spcBef>
                <a:spcPts val="1000"/>
              </a:spcBef>
              <a:spcAft>
                <a:spcPts val="0"/>
              </a:spcAft>
              <a:buNone/>
            </a:pPr>
            <a:r>
              <a:rPr lang="en-US"/>
              <a:t>For e.g.: User-generated data can also originate from lists of contacts or prospects, which a sales or marketing team would purchase, such as lists of new leads or contacts that are contained in marketing spreadsheets.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g2440c7af888_1_6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Data Import in Salesforce</a:t>
            </a:r>
            <a:endParaRPr/>
          </a:p>
        </p:txBody>
      </p:sp>
      <p:sp>
        <p:nvSpPr>
          <p:cNvPr id="492" name="Google Shape;492;g2440c7af888_1_6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Data can be easily imported into Salesforce through various tools provided by Salesforce. Supported data sources include any program that can save data in the comma delimited text format(.csv).</a:t>
            </a:r>
            <a:endParaRPr/>
          </a:p>
          <a:p>
            <a:pPr marL="0" lvl="0" indent="0" algn="l" rtl="0">
              <a:spcBef>
                <a:spcPts val="1000"/>
              </a:spcBef>
              <a:spcAft>
                <a:spcPts val="0"/>
              </a:spcAft>
              <a:buNone/>
            </a:pPr>
            <a:r>
              <a:rPr lang="en-US"/>
              <a:t>There are 3 operations possible while Importing Data in Salesforce:</a:t>
            </a:r>
            <a:endParaRPr/>
          </a:p>
          <a:p>
            <a:pPr marL="457200" lvl="0" indent="-320040" algn="l" rtl="0">
              <a:spcBef>
                <a:spcPts val="1000"/>
              </a:spcBef>
              <a:spcAft>
                <a:spcPts val="0"/>
              </a:spcAft>
              <a:buSzPts val="1440"/>
              <a:buChar char="►"/>
            </a:pPr>
            <a:r>
              <a:rPr lang="en-US"/>
              <a:t>Insert: It simply creates new records in Salesforce.</a:t>
            </a:r>
            <a:endParaRPr/>
          </a:p>
          <a:p>
            <a:pPr marL="457200" lvl="0" indent="-320040" algn="l" rtl="0">
              <a:spcBef>
                <a:spcPts val="0"/>
              </a:spcBef>
              <a:spcAft>
                <a:spcPts val="0"/>
              </a:spcAft>
              <a:buSzPts val="1440"/>
              <a:buChar char="►"/>
            </a:pPr>
            <a:r>
              <a:rPr lang="en-US"/>
              <a:t>Update: It modifies existing records in Salesforce with the help of record id or external id.</a:t>
            </a:r>
            <a:endParaRPr/>
          </a:p>
          <a:p>
            <a:pPr marL="457200" lvl="0" indent="-320040" algn="l" rtl="0">
              <a:spcBef>
                <a:spcPts val="0"/>
              </a:spcBef>
              <a:spcAft>
                <a:spcPts val="0"/>
              </a:spcAft>
              <a:buSzPts val="1440"/>
              <a:buChar char="►"/>
            </a:pPr>
            <a:r>
              <a:rPr lang="en-US"/>
              <a:t>Upsert: It is a combination of insert and update. It modifies the existing records and if the record is not present in the org, it creates a new record for it.</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g2440c7af888_1_7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Ways of Importing Exporting Data</a:t>
            </a:r>
            <a:endParaRPr/>
          </a:p>
        </p:txBody>
      </p:sp>
      <p:sp>
        <p:nvSpPr>
          <p:cNvPr id="498" name="Google Shape;498;g2440c7af888_1_7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Data Loader: Importing and exporting data</a:t>
            </a:r>
            <a:endParaRPr/>
          </a:p>
          <a:p>
            <a:pPr marL="457200" lvl="0" indent="-320040" algn="l" rtl="0">
              <a:spcBef>
                <a:spcPts val="0"/>
              </a:spcBef>
              <a:spcAft>
                <a:spcPts val="0"/>
              </a:spcAft>
              <a:buSzPts val="1440"/>
              <a:buChar char="►"/>
            </a:pPr>
            <a:r>
              <a:rPr lang="en-US"/>
              <a:t>Data Import Wizard: Importing data</a:t>
            </a:r>
            <a:endParaRPr/>
          </a:p>
          <a:p>
            <a:pPr marL="457200" lvl="0" indent="-320040" algn="l" rtl="0">
              <a:spcBef>
                <a:spcPts val="0"/>
              </a:spcBef>
              <a:spcAft>
                <a:spcPts val="0"/>
              </a:spcAft>
              <a:buSzPts val="1440"/>
              <a:buChar char="►"/>
            </a:pPr>
            <a:r>
              <a:rPr lang="en-US"/>
              <a:t>Data Export: Exporting data</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g2440c7af888_1_7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Importing and  Exporting Data</a:t>
            </a:r>
            <a:endParaRPr/>
          </a:p>
          <a:p>
            <a:pPr marL="0" lvl="0" indent="0" algn="l" rtl="0">
              <a:spcBef>
                <a:spcPts val="0"/>
              </a:spcBef>
              <a:spcAft>
                <a:spcPts val="0"/>
              </a:spcAft>
              <a:buNone/>
            </a:pPr>
            <a:r>
              <a:rPr lang="en-US"/>
              <a:t>using Data Loader</a:t>
            </a:r>
            <a:endParaRPr/>
          </a:p>
        </p:txBody>
      </p:sp>
      <p:sp>
        <p:nvSpPr>
          <p:cNvPr id="504" name="Google Shape;504;g2440c7af888_1_7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Data Loader is a standalone application that is provided by Salesforce to enable the importing and exporting of data to and from the lightning platform.</a:t>
            </a:r>
            <a:endParaRPr/>
          </a:p>
          <a:p>
            <a:pPr marL="457200" lvl="0" indent="-320040" algn="l" rtl="0">
              <a:spcBef>
                <a:spcPts val="0"/>
              </a:spcBef>
              <a:spcAft>
                <a:spcPts val="0"/>
              </a:spcAft>
              <a:buSzPts val="1440"/>
              <a:buChar char="►"/>
            </a:pPr>
            <a:r>
              <a:rPr lang="en-US"/>
              <a:t>Data Loader software must be installed on your local computer.</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g2440c7af888_2_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Data Loader</a:t>
            </a:r>
            <a:endParaRPr/>
          </a:p>
        </p:txBody>
      </p:sp>
      <p:sp>
        <p:nvSpPr>
          <p:cNvPr id="510" name="Google Shape;510;g2440c7af888_2_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Insert Position record via Data Loader.</a:t>
            </a:r>
            <a:endParaRPr/>
          </a:p>
          <a:p>
            <a:pPr marL="457200" lvl="0" indent="-320040" algn="l" rtl="0">
              <a:spcBef>
                <a:spcPts val="0"/>
              </a:spcBef>
              <a:spcAft>
                <a:spcPts val="0"/>
              </a:spcAft>
              <a:buSzPts val="1440"/>
              <a:buChar char="►"/>
            </a:pPr>
            <a:r>
              <a:rPr lang="en-US"/>
              <a:t>Export Candidate Data Using Data Loader.</a:t>
            </a:r>
            <a:endParaRPr/>
          </a:p>
          <a:p>
            <a:pPr marL="457200" lvl="0" indent="-320040" algn="l" rtl="0">
              <a:spcBef>
                <a:spcPts val="0"/>
              </a:spcBef>
              <a:spcAft>
                <a:spcPts val="0"/>
              </a:spcAft>
              <a:buSzPts val="1440"/>
              <a:buChar char="►"/>
            </a:pPr>
            <a:r>
              <a:rPr lang="en-US"/>
              <a:t>Updating Records via Data Loader.</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g2440c7af888_2_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Features of Data Loader</a:t>
            </a:r>
            <a:endParaRPr/>
          </a:p>
        </p:txBody>
      </p:sp>
      <p:sp>
        <p:nvSpPr>
          <p:cNvPr id="516" name="Google Shape;516;g2440c7af888_2_5"/>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An easy-to-use wizard interface for interactive use.</a:t>
            </a:r>
            <a:endParaRPr/>
          </a:p>
          <a:p>
            <a:pPr marL="457200" lvl="0" indent="-320040" algn="l" rtl="0">
              <a:spcBef>
                <a:spcPts val="0"/>
              </a:spcBef>
              <a:spcAft>
                <a:spcPts val="0"/>
              </a:spcAft>
              <a:buSzPts val="1440"/>
              <a:buChar char="►"/>
            </a:pPr>
            <a:r>
              <a:rPr lang="en-US"/>
              <a:t>An alternate command line interface for automated batch operations.</a:t>
            </a:r>
            <a:endParaRPr/>
          </a:p>
          <a:p>
            <a:pPr marL="457200" lvl="0" indent="-320040" algn="l" rtl="0">
              <a:spcBef>
                <a:spcPts val="0"/>
              </a:spcBef>
              <a:spcAft>
                <a:spcPts val="0"/>
              </a:spcAft>
              <a:buSzPts val="1440"/>
              <a:buChar char="►"/>
            </a:pPr>
            <a:r>
              <a:rPr lang="en-US"/>
              <a:t>Support for large files with upto 5 millions records</a:t>
            </a:r>
            <a:endParaRPr/>
          </a:p>
          <a:p>
            <a:pPr marL="457200" lvl="0" indent="-320040" algn="l" rtl="0">
              <a:spcBef>
                <a:spcPts val="0"/>
              </a:spcBef>
              <a:spcAft>
                <a:spcPts val="0"/>
              </a:spcAft>
              <a:buSzPts val="1440"/>
              <a:buChar char="►"/>
            </a:pPr>
            <a:r>
              <a:rPr lang="en-US"/>
              <a:t>Drag-and-drop field mapping</a:t>
            </a:r>
            <a:endParaRPr/>
          </a:p>
          <a:p>
            <a:pPr marL="457200" lvl="0" indent="-320040" algn="l" rtl="0">
              <a:spcBef>
                <a:spcPts val="0"/>
              </a:spcBef>
              <a:spcAft>
                <a:spcPts val="0"/>
              </a:spcAft>
              <a:buSzPts val="1440"/>
              <a:buChar char="►"/>
            </a:pPr>
            <a:r>
              <a:rPr lang="en-US"/>
              <a:t>Support for all objects, including custom objects</a:t>
            </a:r>
            <a:endParaRPr/>
          </a:p>
          <a:p>
            <a:pPr marL="457200" lvl="0" indent="-320040" algn="l" rtl="0">
              <a:spcBef>
                <a:spcPts val="0"/>
              </a:spcBef>
              <a:spcAft>
                <a:spcPts val="0"/>
              </a:spcAft>
              <a:buSzPts val="1440"/>
              <a:buChar char="►"/>
            </a:pPr>
            <a:r>
              <a:rPr lang="en-US"/>
              <a:t>Can be used to process data in both Salesforce and Database.com</a:t>
            </a:r>
            <a:endParaRPr/>
          </a:p>
          <a:p>
            <a:pPr marL="457200" lvl="0" indent="-320040" algn="l" rtl="0">
              <a:spcBef>
                <a:spcPts val="0"/>
              </a:spcBef>
              <a:spcAft>
                <a:spcPts val="0"/>
              </a:spcAft>
              <a:buSzPts val="1440"/>
              <a:buChar char="►"/>
            </a:pPr>
            <a:r>
              <a:rPr lang="en-US"/>
              <a:t>Detailed success and error log files in CSV format</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g2440c7af888_2_1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Data import Wizard</a:t>
            </a:r>
            <a:endParaRPr/>
          </a:p>
        </p:txBody>
      </p:sp>
      <p:sp>
        <p:nvSpPr>
          <p:cNvPr id="522" name="Google Shape;522;g2440c7af888_2_1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This tool, accessible through the Setup menu which lets us import data in common standard objects, such as contacts, leads, accounts, opportunities, as well as data in custom objects.</a:t>
            </a:r>
            <a:endParaRPr/>
          </a:p>
          <a:p>
            <a:pPr marL="457200" lvl="0" indent="-320040" algn="l" rtl="0">
              <a:spcBef>
                <a:spcPts val="0"/>
              </a:spcBef>
              <a:spcAft>
                <a:spcPts val="0"/>
              </a:spcAft>
              <a:buSzPts val="1440"/>
              <a:buChar char="►"/>
            </a:pPr>
            <a:r>
              <a:rPr lang="en-US"/>
              <a:t>It can import up to 50,000 records at a time.</a:t>
            </a:r>
            <a:endParaRPr/>
          </a:p>
          <a:p>
            <a:pPr marL="457200" lvl="0" indent="-320040" algn="l" rtl="0">
              <a:spcBef>
                <a:spcPts val="0"/>
              </a:spcBef>
              <a:spcAft>
                <a:spcPts val="0"/>
              </a:spcAft>
              <a:buSzPts val="1440"/>
              <a:buChar char="►"/>
            </a:pPr>
            <a:r>
              <a:rPr lang="en-US"/>
              <a:t>It provides a simple interface to specify the configuration parameters, data sources, and field mappings that map the field names in your import file with the field names in Salesforce.</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g2440c7af888_2_2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Using Data Import Wizard </a:t>
            </a:r>
            <a:endParaRPr/>
          </a:p>
        </p:txBody>
      </p:sp>
      <p:sp>
        <p:nvSpPr>
          <p:cNvPr id="528" name="Google Shape;528;g2440c7af888_2_2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Insert Candidate Records via Data Import Wizard.</a:t>
            </a:r>
            <a:endParaRPr/>
          </a:p>
          <a:p>
            <a:pPr marL="457200" lvl="0" indent="-320040" algn="l" rtl="0">
              <a:spcBef>
                <a:spcPts val="0"/>
              </a:spcBef>
              <a:spcAft>
                <a:spcPts val="0"/>
              </a:spcAft>
              <a:buSzPts val="1440"/>
              <a:buChar char="►"/>
            </a:pPr>
            <a:r>
              <a:rPr lang="en-US"/>
              <a:t>Update Candidate Records via Data Import Wizard</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g2440c7af888_2_2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Difference between Data Import Wizard  and Data Loader</a:t>
            </a:r>
            <a:endParaRPr/>
          </a:p>
        </p:txBody>
      </p:sp>
      <p:pic>
        <p:nvPicPr>
          <p:cNvPr id="534" name="Google Shape;534;g2440c7af888_2_25"/>
          <p:cNvPicPr preferRelativeResize="0"/>
          <p:nvPr/>
        </p:nvPicPr>
        <p:blipFill rotWithShape="1">
          <a:blip r:embed="rId3">
            <a:alphaModFix/>
          </a:blip>
          <a:srcRect l="12900" t="27084" r="18441" b="14240"/>
          <a:stretch/>
        </p:blipFill>
        <p:spPr>
          <a:xfrm>
            <a:off x="677325" y="2116950"/>
            <a:ext cx="9925598" cy="3528225"/>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g2440c7af888_2_3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Important Points to remember:</a:t>
            </a:r>
            <a:endParaRPr/>
          </a:p>
        </p:txBody>
      </p:sp>
      <p:sp>
        <p:nvSpPr>
          <p:cNvPr id="540" name="Google Shape;540;g2440c7af888_2_35"/>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b="1"/>
              <a:t>Multi-Select Picklists:</a:t>
            </a:r>
            <a:endParaRPr b="1"/>
          </a:p>
          <a:p>
            <a:pPr marL="0" lvl="0" indent="0" algn="l" rtl="0">
              <a:spcBef>
                <a:spcPts val="1000"/>
              </a:spcBef>
              <a:spcAft>
                <a:spcPts val="0"/>
              </a:spcAft>
              <a:buNone/>
            </a:pPr>
            <a:r>
              <a:rPr lang="en-US"/>
              <a:t>To import multiple values into a multi-select picklist, separate the values bbby a semicolon in your import file.</a:t>
            </a:r>
            <a:endParaRPr/>
          </a:p>
          <a:p>
            <a:pPr marL="0" lvl="0" indent="0" algn="l" rtl="0">
              <a:spcBef>
                <a:spcPts val="1000"/>
              </a:spcBef>
              <a:spcAft>
                <a:spcPts val="0"/>
              </a:spcAft>
              <a:buNone/>
            </a:pPr>
            <a:r>
              <a:rPr lang="en-US" b="1"/>
              <a:t>Checkboxes:</a:t>
            </a:r>
            <a:endParaRPr b="1"/>
          </a:p>
          <a:p>
            <a:pPr marL="0" lvl="0" indent="0" algn="l" rtl="0">
              <a:spcBef>
                <a:spcPts val="1000"/>
              </a:spcBef>
              <a:spcAft>
                <a:spcPts val="0"/>
              </a:spcAft>
              <a:buNone/>
            </a:pPr>
            <a:r>
              <a:rPr lang="en-US"/>
              <a:t>To import data into a checkbox field, use 1 for checked values and 0 for unchecked values.</a:t>
            </a:r>
            <a:endParaRPr/>
          </a:p>
          <a:p>
            <a:pPr marL="0" lvl="0" indent="0" algn="l" rtl="0">
              <a:spcBef>
                <a:spcPts val="1000"/>
              </a:spcBef>
              <a:spcAft>
                <a:spcPts val="0"/>
              </a:spcAft>
              <a:buNone/>
            </a:pPr>
            <a:r>
              <a:rPr lang="en-US" b="1"/>
              <a:t>Default Values:</a:t>
            </a:r>
            <a:endParaRPr b="1"/>
          </a:p>
          <a:p>
            <a:pPr marL="0" lvl="0" indent="0" algn="l" rtl="0">
              <a:spcBef>
                <a:spcPts val="1000"/>
              </a:spcBef>
              <a:spcAft>
                <a:spcPts val="0"/>
              </a:spcAft>
              <a:buNone/>
            </a:pPr>
            <a:r>
              <a:rPr lang="en-US"/>
              <a:t>For picklist, multi-select-picklist, and checkbox fields, if you do not map the field in the import wizard, the default value for the field, if any, is automatically inserted  into the new or updated  record.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What are objects and fields in Salesforce? </a:t>
            </a:r>
            <a:endParaRPr/>
          </a:p>
        </p:txBody>
      </p:sp>
      <p:graphicFrame>
        <p:nvGraphicFramePr>
          <p:cNvPr id="178" name="Google Shape;178;p6"/>
          <p:cNvGraphicFramePr/>
          <p:nvPr/>
        </p:nvGraphicFramePr>
        <p:xfrm>
          <a:off x="677863" y="2160588"/>
          <a:ext cx="9240600" cy="2123490"/>
        </p:xfrm>
        <a:graphic>
          <a:graphicData uri="http://schemas.openxmlformats.org/drawingml/2006/table">
            <a:tbl>
              <a:tblPr firstRow="1" bandRow="1">
                <a:noFill/>
                <a:tableStyleId>{BCD1FCDB-1370-4345-BA33-21CB5F712607}</a:tableStyleId>
              </a:tblPr>
              <a:tblGrid>
                <a:gridCol w="1848125">
                  <a:extLst>
                    <a:ext uri="{9D8B030D-6E8A-4147-A177-3AD203B41FA5}">
                      <a16:colId xmlns:a16="http://schemas.microsoft.com/office/drawing/2014/main" val="20000"/>
                    </a:ext>
                  </a:extLst>
                </a:gridCol>
                <a:gridCol w="2448200">
                  <a:extLst>
                    <a:ext uri="{9D8B030D-6E8A-4147-A177-3AD203B41FA5}">
                      <a16:colId xmlns:a16="http://schemas.microsoft.com/office/drawing/2014/main" val="20001"/>
                    </a:ext>
                  </a:extLst>
                </a:gridCol>
                <a:gridCol w="1248025">
                  <a:extLst>
                    <a:ext uri="{9D8B030D-6E8A-4147-A177-3AD203B41FA5}">
                      <a16:colId xmlns:a16="http://schemas.microsoft.com/office/drawing/2014/main" val="20002"/>
                    </a:ext>
                  </a:extLst>
                </a:gridCol>
                <a:gridCol w="1848125">
                  <a:extLst>
                    <a:ext uri="{9D8B030D-6E8A-4147-A177-3AD203B41FA5}">
                      <a16:colId xmlns:a16="http://schemas.microsoft.com/office/drawing/2014/main" val="20003"/>
                    </a:ext>
                  </a:extLst>
                </a:gridCol>
                <a:gridCol w="1848125">
                  <a:extLst>
                    <a:ext uri="{9D8B030D-6E8A-4147-A177-3AD203B41FA5}">
                      <a16:colId xmlns:a16="http://schemas.microsoft.com/office/drawing/2014/main" val="20004"/>
                    </a:ext>
                  </a:extLst>
                </a:gridCol>
              </a:tblGrid>
              <a:tr h="370850">
                <a:tc>
                  <a:txBody>
                    <a:bodyPr/>
                    <a:lstStyle/>
                    <a:p>
                      <a:pPr marL="0" marR="0" lvl="0" indent="0" algn="l" rtl="0">
                        <a:spcBef>
                          <a:spcPts val="0"/>
                        </a:spcBef>
                        <a:spcAft>
                          <a:spcPts val="0"/>
                        </a:spcAft>
                        <a:buNone/>
                      </a:pPr>
                      <a:r>
                        <a:rPr lang="en-US" sz="1800" u="none" strike="noStrike" cap="none"/>
                        <a:t>Name</a:t>
                      </a:r>
                      <a:endParaRPr/>
                    </a:p>
                  </a:txBody>
                  <a:tcPr marL="91450" marR="91450" marT="45725" marB="45725"/>
                </a:tc>
                <a:tc>
                  <a:txBody>
                    <a:bodyPr/>
                    <a:lstStyle/>
                    <a:p>
                      <a:pPr marL="0" marR="0" lvl="0" indent="0" algn="l" rtl="0">
                        <a:spcBef>
                          <a:spcPts val="0"/>
                        </a:spcBef>
                        <a:spcAft>
                          <a:spcPts val="0"/>
                        </a:spcAft>
                        <a:buNone/>
                      </a:pPr>
                      <a:r>
                        <a:rPr lang="en-US" sz="1800"/>
                        <a:t>Email Id</a:t>
                      </a:r>
                      <a:endParaRPr/>
                    </a:p>
                  </a:txBody>
                  <a:tcPr marL="91450" marR="91450" marT="45725" marB="45725"/>
                </a:tc>
                <a:tc>
                  <a:txBody>
                    <a:bodyPr/>
                    <a:lstStyle/>
                    <a:p>
                      <a:pPr marL="0" marR="0" lvl="0" indent="0" algn="l" rtl="0">
                        <a:spcBef>
                          <a:spcPts val="0"/>
                        </a:spcBef>
                        <a:spcAft>
                          <a:spcPts val="0"/>
                        </a:spcAft>
                        <a:buNone/>
                      </a:pPr>
                      <a:r>
                        <a:rPr lang="en-US" sz="1800"/>
                        <a:t>Address</a:t>
                      </a:r>
                      <a:endParaRPr/>
                    </a:p>
                  </a:txBody>
                  <a:tcPr marL="91450" marR="91450" marT="45725" marB="45725"/>
                </a:tc>
                <a:tc>
                  <a:txBody>
                    <a:bodyPr/>
                    <a:lstStyle/>
                    <a:p>
                      <a:pPr marL="0" marR="0" lvl="0" indent="0" algn="l" rtl="0">
                        <a:spcBef>
                          <a:spcPts val="0"/>
                        </a:spcBef>
                        <a:spcAft>
                          <a:spcPts val="0"/>
                        </a:spcAft>
                        <a:buNone/>
                      </a:pPr>
                      <a:r>
                        <a:rPr lang="en-US" sz="1800"/>
                        <a:t>Date of Birth</a:t>
                      </a:r>
                      <a:endParaRPr/>
                    </a:p>
                  </a:txBody>
                  <a:tcPr marL="91450" marR="91450" marT="45725" marB="45725"/>
                </a:tc>
                <a:tc>
                  <a:txBody>
                    <a:bodyPr/>
                    <a:lstStyle/>
                    <a:p>
                      <a:pPr marL="0" marR="0" lvl="0" indent="0" algn="l" rtl="0">
                        <a:spcBef>
                          <a:spcPts val="0"/>
                        </a:spcBef>
                        <a:spcAft>
                          <a:spcPts val="0"/>
                        </a:spcAft>
                        <a:buNone/>
                      </a:pPr>
                      <a:r>
                        <a:rPr lang="en-US" sz="1800"/>
                        <a:t>Salary</a:t>
                      </a:r>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spcBef>
                          <a:spcPts val="0"/>
                        </a:spcBef>
                        <a:spcAft>
                          <a:spcPts val="0"/>
                        </a:spcAft>
                        <a:buNone/>
                      </a:pPr>
                      <a:r>
                        <a:rPr lang="en-US" sz="1800"/>
                        <a:t>John Smith</a:t>
                      </a:r>
                      <a:endParaRPr/>
                    </a:p>
                  </a:txBody>
                  <a:tcPr marL="91450" marR="91450" marT="45725" marB="45725"/>
                </a:tc>
                <a:tc>
                  <a:txBody>
                    <a:bodyPr/>
                    <a:lstStyle/>
                    <a:p>
                      <a:pPr marL="0" marR="0" lvl="0" indent="0" algn="l" rtl="0">
                        <a:spcBef>
                          <a:spcPts val="0"/>
                        </a:spcBef>
                        <a:spcAft>
                          <a:spcPts val="0"/>
                        </a:spcAft>
                        <a:buNone/>
                      </a:pPr>
                      <a:r>
                        <a:rPr lang="en-US" sz="1800" u="sng">
                          <a:solidFill>
                            <a:schemeClr val="hlink"/>
                          </a:solidFill>
                          <a:hlinkClick r:id="rId3"/>
                        </a:rPr>
                        <a:t>john@yahoo.com</a:t>
                      </a:r>
                      <a:endParaRPr sz="1800"/>
                    </a:p>
                  </a:txBody>
                  <a:tcPr marL="91450" marR="91450" marT="45725" marB="45725"/>
                </a:tc>
                <a:tc>
                  <a:txBody>
                    <a:bodyPr/>
                    <a:lstStyle/>
                    <a:p>
                      <a:pPr marL="0" marR="0" lvl="0" indent="0" algn="l" rtl="0">
                        <a:spcBef>
                          <a:spcPts val="0"/>
                        </a:spcBef>
                        <a:spcAft>
                          <a:spcPts val="0"/>
                        </a:spcAft>
                        <a:buNone/>
                      </a:pPr>
                      <a:r>
                        <a:rPr lang="en-US" sz="1800"/>
                        <a:t>Dallas, TX</a:t>
                      </a:r>
                      <a:endParaRPr/>
                    </a:p>
                  </a:txBody>
                  <a:tcPr marL="91450" marR="91450" marT="45725" marB="45725"/>
                </a:tc>
                <a:tc>
                  <a:txBody>
                    <a:bodyPr/>
                    <a:lstStyle/>
                    <a:p>
                      <a:pPr marL="0" marR="0" lvl="0" indent="0" algn="l" rtl="0">
                        <a:spcBef>
                          <a:spcPts val="0"/>
                        </a:spcBef>
                        <a:spcAft>
                          <a:spcPts val="0"/>
                        </a:spcAft>
                        <a:buNone/>
                      </a:pPr>
                      <a:r>
                        <a:rPr lang="en-US" sz="1800"/>
                        <a:t>July 14, 1975</a:t>
                      </a:r>
                      <a:endParaRPr/>
                    </a:p>
                  </a:txBody>
                  <a:tcPr marL="91450" marR="91450" marT="45725" marB="45725"/>
                </a:tc>
                <a:tc>
                  <a:txBody>
                    <a:bodyPr/>
                    <a:lstStyle/>
                    <a:p>
                      <a:pPr marL="0" marR="0" lvl="0" indent="0" algn="l" rtl="0">
                        <a:spcBef>
                          <a:spcPts val="0"/>
                        </a:spcBef>
                        <a:spcAft>
                          <a:spcPts val="0"/>
                        </a:spcAft>
                        <a:buNone/>
                      </a:pPr>
                      <a:r>
                        <a:rPr lang="en-US" sz="1800"/>
                        <a:t>150K</a:t>
                      </a:r>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spcBef>
                          <a:spcPts val="0"/>
                        </a:spcBef>
                        <a:spcAft>
                          <a:spcPts val="0"/>
                        </a:spcAft>
                        <a:buNone/>
                      </a:pPr>
                      <a:r>
                        <a:rPr lang="en-US" sz="1800"/>
                        <a:t>Samantha Bee</a:t>
                      </a:r>
                      <a:endParaRPr/>
                    </a:p>
                  </a:txBody>
                  <a:tcPr marL="91450" marR="91450" marT="45725" marB="45725"/>
                </a:tc>
                <a:tc>
                  <a:txBody>
                    <a:bodyPr/>
                    <a:lstStyle/>
                    <a:p>
                      <a:pPr marL="0" marR="0" lvl="0" indent="0" algn="l" rtl="0">
                        <a:spcBef>
                          <a:spcPts val="0"/>
                        </a:spcBef>
                        <a:spcAft>
                          <a:spcPts val="0"/>
                        </a:spcAft>
                        <a:buNone/>
                      </a:pPr>
                      <a:r>
                        <a:rPr lang="en-US" sz="1800"/>
                        <a:t>BeeSam@gmail.com</a:t>
                      </a:r>
                      <a:endParaRPr/>
                    </a:p>
                  </a:txBody>
                  <a:tcPr marL="91450" marR="91450" marT="45725" marB="45725"/>
                </a:tc>
                <a:tc>
                  <a:txBody>
                    <a:bodyPr/>
                    <a:lstStyle/>
                    <a:p>
                      <a:pPr marL="0" marR="0" lvl="0" indent="0" algn="l" rtl="0">
                        <a:spcBef>
                          <a:spcPts val="0"/>
                        </a:spcBef>
                        <a:spcAft>
                          <a:spcPts val="0"/>
                        </a:spcAft>
                        <a:buNone/>
                      </a:pPr>
                      <a:r>
                        <a:rPr lang="en-US" sz="1800"/>
                        <a:t>Delhi, India</a:t>
                      </a:r>
                      <a:endParaRPr/>
                    </a:p>
                  </a:txBody>
                  <a:tcPr marL="91450" marR="91450" marT="45725" marB="45725"/>
                </a:tc>
                <a:tc>
                  <a:txBody>
                    <a:bodyPr/>
                    <a:lstStyle/>
                    <a:p>
                      <a:pPr marL="0" marR="0" lvl="0" indent="0" algn="l" rtl="0">
                        <a:spcBef>
                          <a:spcPts val="0"/>
                        </a:spcBef>
                        <a:spcAft>
                          <a:spcPts val="0"/>
                        </a:spcAft>
                        <a:buNone/>
                      </a:pPr>
                      <a:r>
                        <a:rPr lang="en-US" sz="1800"/>
                        <a:t>August 17,1980</a:t>
                      </a:r>
                      <a:endParaRPr/>
                    </a:p>
                  </a:txBody>
                  <a:tcPr marL="91450" marR="91450" marT="45725" marB="45725"/>
                </a:tc>
                <a:tc>
                  <a:txBody>
                    <a:bodyPr/>
                    <a:lstStyle/>
                    <a:p>
                      <a:pPr marL="0" marR="0" lvl="0" indent="0" algn="l" rtl="0">
                        <a:spcBef>
                          <a:spcPts val="0"/>
                        </a:spcBef>
                        <a:spcAft>
                          <a:spcPts val="0"/>
                        </a:spcAft>
                        <a:buNone/>
                      </a:pPr>
                      <a:r>
                        <a:rPr lang="en-US" sz="1800"/>
                        <a:t>140K</a:t>
                      </a:r>
                      <a:endParaRPr/>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spcBef>
                          <a:spcPts val="0"/>
                        </a:spcBef>
                        <a:spcAft>
                          <a:spcPts val="0"/>
                        </a:spcAft>
                        <a:buNone/>
                      </a:pPr>
                      <a:r>
                        <a:rPr lang="en-US" sz="1800"/>
                        <a:t>Angelina Jolie</a:t>
                      </a:r>
                      <a:endParaRPr/>
                    </a:p>
                  </a:txBody>
                  <a:tcPr marL="91450" marR="91450" marT="45725" marB="45725"/>
                </a:tc>
                <a:tc>
                  <a:txBody>
                    <a:bodyPr/>
                    <a:lstStyle/>
                    <a:p>
                      <a:pPr marL="0" marR="0" lvl="0" indent="0" algn="l" rtl="0">
                        <a:spcBef>
                          <a:spcPts val="0"/>
                        </a:spcBef>
                        <a:spcAft>
                          <a:spcPts val="0"/>
                        </a:spcAft>
                        <a:buNone/>
                      </a:pPr>
                      <a:r>
                        <a:rPr lang="en-US" sz="1800" u="sng">
                          <a:solidFill>
                            <a:schemeClr val="hlink"/>
                          </a:solidFill>
                          <a:hlinkClick r:id="rId4"/>
                        </a:rPr>
                        <a:t>Ang_jolie@gmail.com</a:t>
                      </a:r>
                      <a:endParaRPr sz="1800"/>
                    </a:p>
                  </a:txBody>
                  <a:tcPr marL="91450" marR="91450" marT="45725" marB="45725"/>
                </a:tc>
                <a:tc>
                  <a:txBody>
                    <a:bodyPr/>
                    <a:lstStyle/>
                    <a:p>
                      <a:pPr marL="0" marR="0" lvl="0" indent="0" algn="l" rtl="0">
                        <a:spcBef>
                          <a:spcPts val="0"/>
                        </a:spcBef>
                        <a:spcAft>
                          <a:spcPts val="0"/>
                        </a:spcAft>
                        <a:buNone/>
                      </a:pPr>
                      <a:r>
                        <a:rPr lang="en-US" sz="1800"/>
                        <a:t>Frisco, TX</a:t>
                      </a:r>
                      <a:endParaRPr/>
                    </a:p>
                  </a:txBody>
                  <a:tcPr marL="91450" marR="91450" marT="45725" marB="45725"/>
                </a:tc>
                <a:tc>
                  <a:txBody>
                    <a:bodyPr/>
                    <a:lstStyle/>
                    <a:p>
                      <a:pPr marL="0" marR="0" lvl="0" indent="0" algn="l" rtl="0">
                        <a:spcBef>
                          <a:spcPts val="0"/>
                        </a:spcBef>
                        <a:spcAft>
                          <a:spcPts val="0"/>
                        </a:spcAft>
                        <a:buNone/>
                      </a:pPr>
                      <a:r>
                        <a:rPr lang="en-US" sz="1800"/>
                        <a:t>May 12, 1980</a:t>
                      </a:r>
                      <a:endParaRPr/>
                    </a:p>
                  </a:txBody>
                  <a:tcPr marL="91450" marR="91450" marT="45725" marB="45725"/>
                </a:tc>
                <a:tc>
                  <a:txBody>
                    <a:bodyPr/>
                    <a:lstStyle/>
                    <a:p>
                      <a:pPr marL="0" marR="0" lvl="0" indent="0" algn="l" rtl="0">
                        <a:spcBef>
                          <a:spcPts val="0"/>
                        </a:spcBef>
                        <a:spcAft>
                          <a:spcPts val="0"/>
                        </a:spcAft>
                        <a:buNone/>
                      </a:pPr>
                      <a:r>
                        <a:rPr lang="en-US" sz="1800"/>
                        <a:t>130K </a:t>
                      </a:r>
                      <a:endParaRPr/>
                    </a:p>
                  </a:txBody>
                  <a:tcPr marL="91450" marR="91450" marT="45725" marB="45725"/>
                </a:tc>
                <a:extLst>
                  <a:ext uri="{0D108BD9-81ED-4DB2-BD59-A6C34878D82A}">
                    <a16:rowId xmlns:a16="http://schemas.microsoft.com/office/drawing/2014/main" val="10003"/>
                  </a:ext>
                </a:extLst>
              </a:tr>
              <a:tr h="370850">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extLst>
                  <a:ext uri="{0D108BD9-81ED-4DB2-BD59-A6C34878D82A}">
                    <a16:rowId xmlns:a16="http://schemas.microsoft.com/office/drawing/2014/main" val="10004"/>
                  </a:ext>
                </a:extLst>
              </a:tr>
            </a:tbl>
          </a:graphicData>
        </a:graphic>
      </p:graphicFrame>
      <p:sp>
        <p:nvSpPr>
          <p:cNvPr id="179" name="Google Shape;179;p6"/>
          <p:cNvSpPr txBox="1"/>
          <p:nvPr/>
        </p:nvSpPr>
        <p:spPr>
          <a:xfrm>
            <a:off x="1744824" y="4767943"/>
            <a:ext cx="5998886" cy="92333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800"/>
              <a:buFont typeface="Noto Sans Symbols"/>
              <a:buChar char="⮚"/>
            </a:pPr>
            <a:r>
              <a:rPr lang="en-US" sz="1800" b="0" i="0" u="none" strike="noStrike" cap="none">
                <a:solidFill>
                  <a:schemeClr val="dk1"/>
                </a:solidFill>
                <a:latin typeface="Trebuchet MS"/>
                <a:ea typeface="Trebuchet MS"/>
                <a:cs typeface="Trebuchet MS"/>
                <a:sym typeface="Trebuchet MS"/>
              </a:rPr>
              <a:t>Table in Excel Sheet is called as Object in Salesforce.</a:t>
            </a:r>
            <a:endParaRPr/>
          </a:p>
          <a:p>
            <a:pPr marL="285750" marR="0" lvl="0" indent="-285750" algn="l" rtl="0">
              <a:spcBef>
                <a:spcPts val="0"/>
              </a:spcBef>
              <a:spcAft>
                <a:spcPts val="0"/>
              </a:spcAft>
              <a:buClr>
                <a:schemeClr val="dk1"/>
              </a:buClr>
              <a:buSzPts val="1800"/>
              <a:buFont typeface="Noto Sans Symbols"/>
              <a:buChar char="⮚"/>
            </a:pPr>
            <a:r>
              <a:rPr lang="en-US" sz="1800" b="0" i="0" u="none" strike="noStrike" cap="none">
                <a:solidFill>
                  <a:schemeClr val="dk1"/>
                </a:solidFill>
                <a:latin typeface="Trebuchet MS"/>
                <a:ea typeface="Trebuchet MS"/>
                <a:cs typeface="Trebuchet MS"/>
                <a:sym typeface="Trebuchet MS"/>
              </a:rPr>
              <a:t>Column of table is called as Fields in Salesforce.</a:t>
            </a:r>
            <a:endParaRPr/>
          </a:p>
          <a:p>
            <a:pPr marL="285750" marR="0" lvl="0" indent="-285750" algn="l" rtl="0">
              <a:spcBef>
                <a:spcPts val="0"/>
              </a:spcBef>
              <a:spcAft>
                <a:spcPts val="0"/>
              </a:spcAft>
              <a:buClr>
                <a:schemeClr val="dk1"/>
              </a:buClr>
              <a:buSzPts val="1800"/>
              <a:buFont typeface="Noto Sans Symbols"/>
              <a:buChar char="⮚"/>
            </a:pPr>
            <a:r>
              <a:rPr lang="en-US" sz="1800" b="0" i="0" u="none" strike="noStrike" cap="none">
                <a:solidFill>
                  <a:schemeClr val="dk1"/>
                </a:solidFill>
                <a:latin typeface="Trebuchet MS"/>
                <a:ea typeface="Trebuchet MS"/>
                <a:cs typeface="Trebuchet MS"/>
                <a:sym typeface="Trebuchet MS"/>
              </a:rPr>
              <a:t>Row of the table is called as Record in Salesforce.</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g2440c7af888_2_3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Important Points to remember:</a:t>
            </a:r>
            <a:endParaRPr/>
          </a:p>
          <a:p>
            <a:pPr marL="0" lvl="0" indent="0" algn="l" rtl="0">
              <a:spcBef>
                <a:spcPts val="0"/>
              </a:spcBef>
              <a:spcAft>
                <a:spcPts val="0"/>
              </a:spcAft>
              <a:buNone/>
            </a:pPr>
            <a:endParaRPr/>
          </a:p>
        </p:txBody>
      </p:sp>
      <p:sp>
        <p:nvSpPr>
          <p:cNvPr id="546" name="Google Shape;546;g2440c7af888_2_30"/>
          <p:cNvSpPr txBox="1">
            <a:spLocks noGrp="1"/>
          </p:cNvSpPr>
          <p:nvPr>
            <p:ph type="body" idx="1"/>
          </p:nvPr>
        </p:nvSpPr>
        <p:spPr>
          <a:xfrm>
            <a:off x="677325" y="1930501"/>
            <a:ext cx="8596800" cy="4110900"/>
          </a:xfrm>
          <a:prstGeom prst="rect">
            <a:avLst/>
          </a:prstGeom>
        </p:spPr>
        <p:txBody>
          <a:bodyPr spcFirstLastPara="1" wrap="square" lIns="91425" tIns="45700" rIns="91425" bIns="45700" anchor="t" anchorCtr="0">
            <a:normAutofit fontScale="92500"/>
          </a:bodyPr>
          <a:lstStyle/>
          <a:p>
            <a:pPr marL="0" lvl="0" indent="0" algn="l" rtl="0">
              <a:spcBef>
                <a:spcPts val="1000"/>
              </a:spcBef>
              <a:spcAft>
                <a:spcPts val="0"/>
              </a:spcAft>
              <a:buNone/>
            </a:pPr>
            <a:r>
              <a:rPr lang="en-US" b="1"/>
              <a:t>Data/Time Fields:</a:t>
            </a:r>
            <a:endParaRPr b="1"/>
          </a:p>
          <a:p>
            <a:pPr marL="0" lvl="0" indent="0" algn="l" rtl="0">
              <a:spcBef>
                <a:spcPts val="1000"/>
              </a:spcBef>
              <a:spcAft>
                <a:spcPts val="0"/>
              </a:spcAft>
              <a:buNone/>
            </a:pPr>
            <a:r>
              <a:rPr lang="en-US"/>
              <a:t>Ensure that the format of any data/time fields you are importing matches how they display in Salesforce per your locale setting.</a:t>
            </a:r>
            <a:endParaRPr/>
          </a:p>
          <a:p>
            <a:pPr marL="0" lvl="0" indent="0" algn="l" rtl="0">
              <a:spcBef>
                <a:spcPts val="1000"/>
              </a:spcBef>
              <a:spcAft>
                <a:spcPts val="0"/>
              </a:spcAft>
              <a:buNone/>
            </a:pPr>
            <a:r>
              <a:rPr lang="en-US" b="1"/>
              <a:t>Formula Fields:</a:t>
            </a:r>
            <a:endParaRPr b="1"/>
          </a:p>
          <a:p>
            <a:pPr marL="0" lvl="0" indent="0" algn="l" rtl="0">
              <a:spcBef>
                <a:spcPts val="1000"/>
              </a:spcBef>
              <a:spcAft>
                <a:spcPts val="0"/>
              </a:spcAft>
              <a:buNone/>
            </a:pPr>
            <a:r>
              <a:rPr lang="en-US"/>
              <a:t>Formula fields cannot accept imported data because they are read-only.</a:t>
            </a:r>
            <a:endParaRPr/>
          </a:p>
          <a:p>
            <a:pPr marL="0" lvl="0" indent="0" algn="l" rtl="0">
              <a:spcBef>
                <a:spcPts val="1000"/>
              </a:spcBef>
              <a:spcAft>
                <a:spcPts val="0"/>
              </a:spcAft>
              <a:buNone/>
            </a:pPr>
            <a:r>
              <a:rPr lang="en-US" b="1"/>
              <a:t>Field Validation Rules:</a:t>
            </a:r>
            <a:endParaRPr b="1"/>
          </a:p>
          <a:p>
            <a:pPr marL="0" lvl="0" indent="0" algn="l" rtl="0">
              <a:spcBef>
                <a:spcPts val="1000"/>
              </a:spcBef>
              <a:spcAft>
                <a:spcPts val="0"/>
              </a:spcAft>
              <a:buNone/>
            </a:pPr>
            <a:r>
              <a:rPr lang="en-US"/>
              <a:t>Salesforce runs validation rules on records before they are imported. Records that fail validation aren’t imported. Consider deactivating the appropriate validation rules before running an import if they affect the records you are importing.</a:t>
            </a:r>
            <a:endParaRPr/>
          </a:p>
          <a:p>
            <a:pPr marL="0" lvl="0" indent="0" algn="l" rtl="0">
              <a:spcBef>
                <a:spcPts val="1000"/>
              </a:spcBef>
              <a:spcAft>
                <a:spcPts val="0"/>
              </a:spcAft>
              <a:buNone/>
            </a:pPr>
            <a:r>
              <a:rPr lang="en-US" b="1"/>
              <a:t>Universally  Required Fields:</a:t>
            </a:r>
            <a:endParaRPr b="1"/>
          </a:p>
          <a:p>
            <a:pPr marL="0" lvl="0" indent="0" algn="l" rtl="0">
              <a:spcBef>
                <a:spcPts val="1000"/>
              </a:spcBef>
              <a:spcAft>
                <a:spcPts val="0"/>
              </a:spcAft>
              <a:buNone/>
            </a:pPr>
            <a:r>
              <a:rPr lang="en-US"/>
              <a:t>You must include universally required fields in your import files or the import will fail.</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g2440c7af888_2_4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Level of Data Access</a:t>
            </a:r>
            <a:endParaRPr/>
          </a:p>
        </p:txBody>
      </p:sp>
      <p:sp>
        <p:nvSpPr>
          <p:cNvPr id="552" name="Google Shape;552;g2440c7af888_2_45"/>
          <p:cNvSpPr txBox="1">
            <a:spLocks noGrp="1"/>
          </p:cNvSpPr>
          <p:nvPr>
            <p:ph type="body" idx="1"/>
          </p:nvPr>
        </p:nvSpPr>
        <p:spPr>
          <a:xfrm>
            <a:off x="677325" y="1705651"/>
            <a:ext cx="8914200" cy="4335900"/>
          </a:xfrm>
          <a:prstGeom prst="rect">
            <a:avLst/>
          </a:prstGeom>
        </p:spPr>
        <p:txBody>
          <a:bodyPr spcFirstLastPara="1" wrap="square" lIns="91425" tIns="45700" rIns="91425" bIns="45700" anchor="t" anchorCtr="0">
            <a:normAutofit fontScale="92500" lnSpcReduction="20000"/>
          </a:bodyPr>
          <a:lstStyle/>
          <a:p>
            <a:pPr marL="0" lvl="0" indent="0" algn="l" rtl="0">
              <a:spcBef>
                <a:spcPts val="1000"/>
              </a:spcBef>
              <a:spcAft>
                <a:spcPts val="0"/>
              </a:spcAft>
              <a:buNone/>
            </a:pPr>
            <a:r>
              <a:rPr lang="en-US" b="1" u="sng"/>
              <a:t>Organizational Level</a:t>
            </a:r>
            <a:endParaRPr b="1" u="sng"/>
          </a:p>
          <a:p>
            <a:pPr marL="0" lvl="0" indent="0" algn="l" rtl="0">
              <a:spcBef>
                <a:spcPts val="1000"/>
              </a:spcBef>
              <a:spcAft>
                <a:spcPts val="0"/>
              </a:spcAft>
              <a:buNone/>
            </a:pPr>
            <a:r>
              <a:rPr lang="en-US"/>
              <a:t>The access to the whole organization is secured at this level by maintaining a list of authorized users, setting password policies, and limiting login access to certain hours and certain locations.</a:t>
            </a:r>
            <a:endParaRPr/>
          </a:p>
          <a:p>
            <a:pPr marL="0" lvl="0" indent="0" algn="l" rtl="0">
              <a:spcBef>
                <a:spcPts val="1000"/>
              </a:spcBef>
              <a:spcAft>
                <a:spcPts val="0"/>
              </a:spcAft>
              <a:buNone/>
            </a:pPr>
            <a:r>
              <a:rPr lang="en-US" b="1" u="sng"/>
              <a:t>Object Level</a:t>
            </a:r>
            <a:endParaRPr b="1" u="sng"/>
          </a:p>
          <a:p>
            <a:pPr marL="0" lvl="0" indent="0" algn="l" rtl="0">
              <a:spcBef>
                <a:spcPts val="1000"/>
              </a:spcBef>
              <a:spcAft>
                <a:spcPts val="0"/>
              </a:spcAft>
              <a:buNone/>
            </a:pPr>
            <a:r>
              <a:rPr lang="en-US"/>
              <a:t>Object-level security provides the simplest way to control which users have access to which data. By setting permission on a particular type of object, you can prevent a group of users from creating, viewing, editing, or deleting any records of that object.</a:t>
            </a:r>
            <a:endParaRPr/>
          </a:p>
          <a:p>
            <a:pPr marL="0" lvl="0" indent="0" algn="l" rtl="0">
              <a:spcBef>
                <a:spcPts val="1000"/>
              </a:spcBef>
              <a:spcAft>
                <a:spcPts val="0"/>
              </a:spcAft>
              <a:buNone/>
            </a:pPr>
            <a:r>
              <a:rPr lang="en-US" b="1" u="sng"/>
              <a:t>Field Level</a:t>
            </a:r>
            <a:endParaRPr b="1" u="sng"/>
          </a:p>
          <a:p>
            <a:pPr marL="0" lvl="0" indent="0" algn="l" rtl="0">
              <a:spcBef>
                <a:spcPts val="1000"/>
              </a:spcBef>
              <a:spcAft>
                <a:spcPts val="0"/>
              </a:spcAft>
              <a:buNone/>
            </a:pPr>
            <a:r>
              <a:rPr lang="en-US"/>
              <a:t>Field level security restricts access to certain fields, even for objects a user already has access to.</a:t>
            </a:r>
            <a:endParaRPr/>
          </a:p>
          <a:p>
            <a:pPr marL="0" lvl="0" indent="0" algn="l" rtl="0">
              <a:spcBef>
                <a:spcPts val="1000"/>
              </a:spcBef>
              <a:spcAft>
                <a:spcPts val="0"/>
              </a:spcAft>
              <a:buNone/>
            </a:pPr>
            <a:r>
              <a:rPr lang="en-US" b="1" u="sng"/>
              <a:t>Record Level</a:t>
            </a:r>
            <a:endParaRPr b="1" u="sng"/>
          </a:p>
          <a:p>
            <a:pPr marL="0" lvl="0" indent="0" algn="l" rtl="0">
              <a:spcBef>
                <a:spcPts val="1000"/>
              </a:spcBef>
              <a:spcAft>
                <a:spcPts val="0"/>
              </a:spcAft>
              <a:buNone/>
            </a:pPr>
            <a:r>
              <a:rPr lang="en-US"/>
              <a:t>Record Level security lets users access some records but not others. It is used to control data access with greater precision. Users can have access to view an object, but can be restricted to the individual records. </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g2440c7af888_2_5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Profiles</a:t>
            </a:r>
            <a:endParaRPr/>
          </a:p>
        </p:txBody>
      </p:sp>
      <p:sp>
        <p:nvSpPr>
          <p:cNvPr id="558" name="Google Shape;558;g2440c7af888_2_5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Profiles is a collection of settings and permissions that determine which data and features in the platform users have access to.</a:t>
            </a:r>
            <a:endParaRPr/>
          </a:p>
          <a:p>
            <a:pPr marL="457200" lvl="0" indent="-320040" algn="l" rtl="0">
              <a:spcBef>
                <a:spcPts val="0"/>
              </a:spcBef>
              <a:spcAft>
                <a:spcPts val="0"/>
              </a:spcAft>
              <a:buSzPts val="1440"/>
              <a:buChar char="►"/>
            </a:pPr>
            <a:r>
              <a:rPr lang="en-US"/>
              <a:t>Settings determine what users can see for example apps, tabs, fields, and records\ type whereas Permission determine what users can do for example create or edit records of a certain type, run reports and customize the app.</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g2440c7af888_2_1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What does Profile Control?</a:t>
            </a:r>
            <a:endParaRPr/>
          </a:p>
        </p:txBody>
      </p:sp>
      <p:sp>
        <p:nvSpPr>
          <p:cNvPr id="564" name="Google Shape;564;g2440c7af888_2_15"/>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Object Permission</a:t>
            </a:r>
            <a:endParaRPr/>
          </a:p>
          <a:p>
            <a:pPr marL="457200" lvl="0" indent="-320040" algn="l" rtl="0">
              <a:spcBef>
                <a:spcPts val="0"/>
              </a:spcBef>
              <a:spcAft>
                <a:spcPts val="0"/>
              </a:spcAft>
              <a:buSzPts val="1440"/>
              <a:buChar char="►"/>
            </a:pPr>
            <a:r>
              <a:rPr lang="en-US"/>
              <a:t>Field Permission</a:t>
            </a:r>
            <a:endParaRPr/>
          </a:p>
          <a:p>
            <a:pPr marL="457200" lvl="0" indent="-320040" algn="l" rtl="0">
              <a:spcBef>
                <a:spcPts val="0"/>
              </a:spcBef>
              <a:spcAft>
                <a:spcPts val="0"/>
              </a:spcAft>
              <a:buSzPts val="1440"/>
              <a:buChar char="►"/>
            </a:pPr>
            <a:r>
              <a:rPr lang="en-US"/>
              <a:t>User Permission</a:t>
            </a:r>
            <a:endParaRPr/>
          </a:p>
          <a:p>
            <a:pPr marL="457200" lvl="0" indent="-320040" algn="l" rtl="0">
              <a:spcBef>
                <a:spcPts val="0"/>
              </a:spcBef>
              <a:spcAft>
                <a:spcPts val="0"/>
              </a:spcAft>
              <a:buSzPts val="1440"/>
              <a:buChar char="►"/>
            </a:pPr>
            <a:r>
              <a:rPr lang="en-US"/>
              <a:t>Tab Settings</a:t>
            </a:r>
            <a:endParaRPr/>
          </a:p>
          <a:p>
            <a:pPr marL="457200" lvl="0" indent="-320040" algn="l" rtl="0">
              <a:spcBef>
                <a:spcPts val="0"/>
              </a:spcBef>
              <a:spcAft>
                <a:spcPts val="0"/>
              </a:spcAft>
              <a:buSzPts val="1440"/>
              <a:buChar char="►"/>
            </a:pPr>
            <a:r>
              <a:rPr lang="en-US"/>
              <a:t>App Settings</a:t>
            </a:r>
            <a:endParaRPr/>
          </a:p>
          <a:p>
            <a:pPr marL="457200" lvl="0" indent="-320040" algn="l" rtl="0">
              <a:spcBef>
                <a:spcPts val="0"/>
              </a:spcBef>
              <a:spcAft>
                <a:spcPts val="0"/>
              </a:spcAft>
              <a:buSzPts val="1440"/>
              <a:buChar char="►"/>
            </a:pPr>
            <a:r>
              <a:rPr lang="en-US"/>
              <a:t>Apex class access</a:t>
            </a:r>
            <a:endParaRPr/>
          </a:p>
          <a:p>
            <a:pPr marL="457200" lvl="0" indent="-320040" algn="l" rtl="0">
              <a:spcBef>
                <a:spcPts val="0"/>
              </a:spcBef>
              <a:spcAft>
                <a:spcPts val="0"/>
              </a:spcAft>
              <a:buSzPts val="1440"/>
              <a:buChar char="►"/>
            </a:pPr>
            <a:r>
              <a:rPr lang="en-US"/>
              <a:t>Visualforce page access</a:t>
            </a:r>
            <a:endParaRPr/>
          </a:p>
          <a:p>
            <a:pPr marL="457200" lvl="0" indent="-320040" algn="l" rtl="0">
              <a:spcBef>
                <a:spcPts val="0"/>
              </a:spcBef>
              <a:spcAft>
                <a:spcPts val="0"/>
              </a:spcAft>
              <a:buSzPts val="1440"/>
              <a:buChar char="►"/>
            </a:pPr>
            <a:r>
              <a:rPr lang="en-US"/>
              <a:t>Page Layouts</a:t>
            </a:r>
            <a:endParaRPr/>
          </a:p>
          <a:p>
            <a:pPr marL="457200" lvl="0" indent="-320040" algn="l" rtl="0">
              <a:spcBef>
                <a:spcPts val="0"/>
              </a:spcBef>
              <a:spcAft>
                <a:spcPts val="0"/>
              </a:spcAft>
              <a:buSzPts val="1440"/>
              <a:buChar char="►"/>
            </a:pPr>
            <a:r>
              <a:rPr lang="en-US"/>
              <a:t>Record Types</a:t>
            </a:r>
            <a:endParaRPr/>
          </a:p>
          <a:p>
            <a:pPr marL="457200" lvl="0" indent="-320040" algn="l" rtl="0">
              <a:spcBef>
                <a:spcPts val="0"/>
              </a:spcBef>
              <a:spcAft>
                <a:spcPts val="0"/>
              </a:spcAft>
              <a:buSzPts val="1440"/>
              <a:buChar char="►"/>
            </a:pPr>
            <a:r>
              <a:rPr lang="en-US"/>
              <a:t>Login Hours</a:t>
            </a:r>
            <a:endParaRPr/>
          </a:p>
          <a:p>
            <a:pPr marL="457200" lvl="0" indent="-320040" algn="l" rtl="0">
              <a:spcBef>
                <a:spcPts val="0"/>
              </a:spcBef>
              <a:spcAft>
                <a:spcPts val="0"/>
              </a:spcAft>
              <a:buSzPts val="1440"/>
              <a:buChar char="►"/>
            </a:pPr>
            <a:r>
              <a:rPr lang="en-US"/>
              <a:t>Login IP Ranges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g2440c7af888_2_68"/>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Notes:</a:t>
            </a:r>
            <a:endParaRPr/>
          </a:p>
        </p:txBody>
      </p:sp>
      <p:sp>
        <p:nvSpPr>
          <p:cNvPr id="570" name="Google Shape;570;g2440c7af888_2_68"/>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Object permissions on the Standard profile cannot be edited. So to overcome through this it is good to make copies/clones of standard profiles and then customize the copies to fit the needs of the organization.</a:t>
            </a:r>
            <a:endParaRPr/>
          </a:p>
          <a:p>
            <a:pPr marL="457200" lvl="0" indent="-320040" algn="l" rtl="0">
              <a:spcBef>
                <a:spcPts val="0"/>
              </a:spcBef>
              <a:spcAft>
                <a:spcPts val="0"/>
              </a:spcAft>
              <a:buSzPts val="1440"/>
              <a:buChar char="►"/>
            </a:pPr>
            <a:r>
              <a:rPr lang="en-US"/>
              <a:t>The profile functionality in an organization depends on the user licence type.</a:t>
            </a:r>
            <a:endParaRPr/>
          </a:p>
          <a:p>
            <a:pPr marL="457200" lvl="0" indent="-320040" algn="l" rtl="0">
              <a:spcBef>
                <a:spcPts val="0"/>
              </a:spcBef>
              <a:spcAft>
                <a:spcPts val="0"/>
              </a:spcAft>
              <a:buSzPts val="1440"/>
              <a:buChar char="►"/>
            </a:pPr>
            <a:r>
              <a:rPr lang="en-US"/>
              <a:t>Every profiles should have at least one visible app.</a:t>
            </a:r>
            <a:endParaRPr/>
          </a:p>
          <a:p>
            <a:pPr marL="457200" lvl="0" indent="-320040" algn="l" rtl="0">
              <a:spcBef>
                <a:spcPts val="0"/>
              </a:spcBef>
              <a:spcAft>
                <a:spcPts val="0"/>
              </a:spcAft>
              <a:buSzPts val="1440"/>
              <a:buChar char="►"/>
            </a:pPr>
            <a:r>
              <a:rPr lang="en-US"/>
              <a:t>If an app is visible, its tab won’t show up unless a profile has permission to view the associated objects.</a:t>
            </a:r>
            <a:endParaRPr/>
          </a:p>
          <a:p>
            <a:pPr marL="457200" lvl="0" indent="-320040" algn="l" rtl="0">
              <a:spcBef>
                <a:spcPts val="0"/>
              </a:spcBef>
              <a:spcAft>
                <a:spcPts val="0"/>
              </a:spcAft>
              <a:buSzPts val="1440"/>
              <a:buChar char="►"/>
            </a:pPr>
            <a:r>
              <a:rPr lang="en-US"/>
              <a:t>A profile can be assigned to many users but the user can be assigned to only one profile at a time.</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g2440c7af888_2_73"/>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Permission Sets</a:t>
            </a:r>
            <a:endParaRPr/>
          </a:p>
        </p:txBody>
      </p:sp>
      <p:sp>
        <p:nvSpPr>
          <p:cNvPr id="576" name="Google Shape;576;g2440c7af888_2_73"/>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Permission sets in Salesforce are also a collection of settings and permissions that determine user’s access to various tools and functions on the platform.</a:t>
            </a:r>
            <a:endParaRPr/>
          </a:p>
          <a:p>
            <a:pPr marL="457200" lvl="0" indent="-320040" algn="l" rtl="0">
              <a:spcBef>
                <a:spcPts val="0"/>
              </a:spcBef>
              <a:spcAft>
                <a:spcPts val="0"/>
              </a:spcAft>
              <a:buSzPts val="1440"/>
              <a:buChar char="►"/>
            </a:pPr>
            <a:r>
              <a:rPr lang="en-US"/>
              <a:t>Settings and permissions available access in permission sets are also found in profiles but permissions sets extend the functionality  of users without changing their profiles.</a:t>
            </a:r>
            <a:endParaRPr/>
          </a:p>
          <a:p>
            <a:pPr marL="457200" lvl="0" indent="-320040" algn="l" rtl="0">
              <a:spcBef>
                <a:spcPts val="0"/>
              </a:spcBef>
              <a:spcAft>
                <a:spcPts val="0"/>
              </a:spcAft>
              <a:buSzPts val="1440"/>
              <a:buChar char="►"/>
            </a:pPr>
            <a:r>
              <a:rPr lang="en-US"/>
              <a:t>User permission set to grant additional access to specific users on top of their existing profiles permissions, without having to modify an existing profile, create new profiles, or  grant an administrator profile where its not necessary.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580"/>
        <p:cNvGrpSpPr/>
        <p:nvPr/>
      </p:nvGrpSpPr>
      <p:grpSpPr>
        <a:xfrm>
          <a:off x="0" y="0"/>
          <a:ext cx="0" cy="0"/>
          <a:chOff x="0" y="0"/>
          <a:chExt cx="0" cy="0"/>
        </a:xfrm>
      </p:grpSpPr>
      <p:sp>
        <p:nvSpPr>
          <p:cNvPr id="581" name="Google Shape;581;g2440c7af888_2_78"/>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What does Permission Set Control?</a:t>
            </a:r>
            <a:endParaRPr/>
          </a:p>
          <a:p>
            <a:pPr marL="0" lvl="0" indent="0" algn="l" rtl="0">
              <a:spcBef>
                <a:spcPts val="0"/>
              </a:spcBef>
              <a:spcAft>
                <a:spcPts val="0"/>
              </a:spcAft>
              <a:buNone/>
            </a:pPr>
            <a:endParaRPr/>
          </a:p>
        </p:txBody>
      </p:sp>
      <p:sp>
        <p:nvSpPr>
          <p:cNvPr id="582" name="Google Shape;582;g2440c7af888_2_78"/>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Object Permission</a:t>
            </a:r>
            <a:endParaRPr/>
          </a:p>
          <a:p>
            <a:pPr marL="457200" lvl="0" indent="-320040" algn="l" rtl="0">
              <a:spcBef>
                <a:spcPts val="0"/>
              </a:spcBef>
              <a:spcAft>
                <a:spcPts val="0"/>
              </a:spcAft>
              <a:buSzPts val="1440"/>
              <a:buChar char="►"/>
            </a:pPr>
            <a:r>
              <a:rPr lang="en-US"/>
              <a:t>Field Permission</a:t>
            </a:r>
            <a:endParaRPr/>
          </a:p>
          <a:p>
            <a:pPr marL="457200" lvl="0" indent="-320040" algn="l" rtl="0">
              <a:spcBef>
                <a:spcPts val="0"/>
              </a:spcBef>
              <a:spcAft>
                <a:spcPts val="0"/>
              </a:spcAft>
              <a:buSzPts val="1440"/>
              <a:buChar char="►"/>
            </a:pPr>
            <a:r>
              <a:rPr lang="en-US"/>
              <a:t>User Permission</a:t>
            </a:r>
            <a:endParaRPr/>
          </a:p>
          <a:p>
            <a:pPr marL="457200" lvl="0" indent="-320040" algn="l" rtl="0">
              <a:spcBef>
                <a:spcPts val="0"/>
              </a:spcBef>
              <a:spcAft>
                <a:spcPts val="0"/>
              </a:spcAft>
              <a:buSzPts val="1440"/>
              <a:buChar char="►"/>
            </a:pPr>
            <a:r>
              <a:rPr lang="en-US"/>
              <a:t>Tab Settings</a:t>
            </a:r>
            <a:endParaRPr/>
          </a:p>
          <a:p>
            <a:pPr marL="457200" lvl="0" indent="-320040" algn="l" rtl="0">
              <a:spcBef>
                <a:spcPts val="0"/>
              </a:spcBef>
              <a:spcAft>
                <a:spcPts val="0"/>
              </a:spcAft>
              <a:buSzPts val="1440"/>
              <a:buChar char="►"/>
            </a:pPr>
            <a:r>
              <a:rPr lang="en-US"/>
              <a:t>App Settings</a:t>
            </a:r>
            <a:endParaRPr/>
          </a:p>
          <a:p>
            <a:pPr marL="457200" lvl="0" indent="-320040" algn="l" rtl="0">
              <a:spcBef>
                <a:spcPts val="0"/>
              </a:spcBef>
              <a:spcAft>
                <a:spcPts val="0"/>
              </a:spcAft>
              <a:buSzPts val="1440"/>
              <a:buChar char="►"/>
            </a:pPr>
            <a:r>
              <a:rPr lang="en-US"/>
              <a:t>Apex class access</a:t>
            </a:r>
            <a:endParaRPr/>
          </a:p>
          <a:p>
            <a:pPr marL="457200" lvl="0" indent="-320040" algn="l" rtl="0">
              <a:spcBef>
                <a:spcPts val="0"/>
              </a:spcBef>
              <a:spcAft>
                <a:spcPts val="0"/>
              </a:spcAft>
              <a:buSzPts val="1440"/>
              <a:buChar char="►"/>
            </a:pPr>
            <a:r>
              <a:rPr lang="en-US"/>
              <a:t>Visualforce page access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g2440c7af888_2_83"/>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When to use Permission Set?</a:t>
            </a:r>
            <a:endParaRPr/>
          </a:p>
        </p:txBody>
      </p:sp>
      <p:sp>
        <p:nvSpPr>
          <p:cNvPr id="588" name="Google Shape;588;g2440c7af888_2_83"/>
          <p:cNvSpPr txBox="1">
            <a:spLocks noGrp="1"/>
          </p:cNvSpPr>
          <p:nvPr>
            <p:ph type="body" idx="1"/>
          </p:nvPr>
        </p:nvSpPr>
        <p:spPr>
          <a:xfrm>
            <a:off x="677334" y="2160589"/>
            <a:ext cx="8596800" cy="3880800"/>
          </a:xfrm>
          <a:prstGeom prst="rect">
            <a:avLst/>
          </a:prstGeom>
          <a:solidFill>
            <a:schemeClr val="lt1"/>
          </a:solidFill>
        </p:spPr>
        <p:txBody>
          <a:bodyPr spcFirstLastPara="1" wrap="square" lIns="91425" tIns="45700" rIns="91425" bIns="45700" anchor="t" anchorCtr="0">
            <a:normAutofit/>
          </a:bodyPr>
          <a:lstStyle/>
          <a:p>
            <a:pPr marL="457200" lvl="0" indent="-320040" algn="l" rtl="0">
              <a:spcBef>
                <a:spcPts val="1000"/>
              </a:spcBef>
              <a:spcAft>
                <a:spcPts val="0"/>
              </a:spcAft>
              <a:buSzPts val="1440"/>
              <a:buFont typeface="Trebuchet MS"/>
              <a:buChar char="►"/>
            </a:pPr>
            <a:r>
              <a:rPr lang="en-US"/>
              <a:t>To grant access to custom objects or entire apps.</a:t>
            </a:r>
            <a:endParaRPr/>
          </a:p>
          <a:p>
            <a:pPr marL="457200" lvl="0" indent="-320040" algn="l" rtl="0">
              <a:spcBef>
                <a:spcPts val="0"/>
              </a:spcBef>
              <a:spcAft>
                <a:spcPts val="0"/>
              </a:spcAft>
              <a:buSzPts val="1440"/>
              <a:buFont typeface="Trebuchet MS"/>
              <a:buChar char="►"/>
            </a:pPr>
            <a:r>
              <a:rPr lang="en-US"/>
              <a:t>To grant permissions-temporarily or long term-to specify fields.</a:t>
            </a:r>
            <a:endParaRPr/>
          </a:p>
          <a:p>
            <a:pPr marL="0" lvl="0" indent="0" algn="l" rtl="0">
              <a:spcBef>
                <a:spcPts val="1000"/>
              </a:spcBef>
              <a:spcAft>
                <a:spcPts val="0"/>
              </a:spcAft>
              <a:buNone/>
            </a:pPr>
            <a:endParaRPr/>
          </a:p>
          <a:p>
            <a:pPr marL="0" lvl="0" indent="0" algn="l" rtl="0">
              <a:spcBef>
                <a:spcPts val="1000"/>
              </a:spcBef>
              <a:spcAft>
                <a:spcPts val="0"/>
              </a:spcAft>
              <a:buNone/>
            </a:pPr>
            <a:r>
              <a:rPr lang="en-US">
                <a:solidFill>
                  <a:schemeClr val="dk1"/>
                </a:solidFill>
                <a:highlight>
                  <a:srgbClr val="FFFF00"/>
                </a:highlight>
              </a:rPr>
              <a:t>Permissions are additive which means we can’t remove a user’s existing permission by assigning a permission set we can only add permission.</a:t>
            </a:r>
            <a:endParaRPr>
              <a:solidFill>
                <a:schemeClr val="dk1"/>
              </a:solidFill>
              <a:highlight>
                <a:srgbClr val="FFFF00"/>
              </a:highlight>
            </a:endParaRPr>
          </a:p>
          <a:p>
            <a:pPr marL="0" lvl="0" indent="0" algn="l" rtl="0">
              <a:spcBef>
                <a:spcPts val="1000"/>
              </a:spcBef>
              <a:spcAft>
                <a:spcPts val="0"/>
              </a:spcAft>
              <a:buNone/>
            </a:pPr>
            <a:r>
              <a:rPr lang="en-US">
                <a:highlight>
                  <a:srgbClr val="FFFF00"/>
                </a:highlight>
              </a:rPr>
              <a:t>To limit access for a user or group of users, ensure that their base profile as well as any or their permission set limits this type of access.</a:t>
            </a:r>
            <a:endParaRPr>
              <a:highlight>
                <a:srgbClr val="FFFF00"/>
              </a:highlight>
            </a:endParaRPr>
          </a:p>
          <a:p>
            <a:pPr marL="457200" lvl="0" indent="-320040" algn="l" rtl="0">
              <a:spcBef>
                <a:spcPts val="1000"/>
              </a:spcBef>
              <a:spcAft>
                <a:spcPts val="0"/>
              </a:spcAft>
              <a:buSzPts val="1440"/>
              <a:buFont typeface="Trebuchet MS"/>
              <a:buChar char="►"/>
            </a:pPr>
            <a:r>
              <a:rPr lang="en-US"/>
              <a:t>The licence type cannot be changed once assigned. And it is not mandatory while creating the permission set.</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g2440c7af888_2_88"/>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Difference between Profiles and Permission Sets</a:t>
            </a:r>
            <a:endParaRPr/>
          </a:p>
        </p:txBody>
      </p:sp>
      <p:pic>
        <p:nvPicPr>
          <p:cNvPr id="594" name="Google Shape;594;g2440c7af888_2_88"/>
          <p:cNvPicPr preferRelativeResize="0"/>
          <p:nvPr/>
        </p:nvPicPr>
        <p:blipFill rotWithShape="1">
          <a:blip r:embed="rId3">
            <a:alphaModFix/>
          </a:blip>
          <a:srcRect l="9778" t="31495" r="26478" b="30698"/>
          <a:stretch/>
        </p:blipFill>
        <p:spPr>
          <a:xfrm>
            <a:off x="677325" y="1930500"/>
            <a:ext cx="8908174" cy="2970726"/>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g2440c7af888_2_93"/>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Exercise</a:t>
            </a:r>
            <a:endParaRPr/>
          </a:p>
        </p:txBody>
      </p:sp>
      <p:sp>
        <p:nvSpPr>
          <p:cNvPr id="600" name="Google Shape;600;g2440c7af888_2_93"/>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b="1" i="1"/>
              <a:t>There is a Profile system administrator and Two users user1 and user2 will have the same profile. We have a requirement that User1 must have access to marketing app.</a:t>
            </a:r>
            <a:endParaRPr b="1" i="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Types of Objects in Salesforce :</a:t>
            </a:r>
            <a:endParaRPr/>
          </a:p>
        </p:txBody>
      </p:sp>
      <p:sp>
        <p:nvSpPr>
          <p:cNvPr id="185" name="Google Shape;185;p7"/>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US"/>
              <a:t>Standard Object</a:t>
            </a:r>
            <a:endParaRPr/>
          </a:p>
          <a:p>
            <a:pPr marL="342900" lvl="0" indent="-342900" algn="l" rtl="0">
              <a:spcBef>
                <a:spcPts val="1000"/>
              </a:spcBef>
              <a:spcAft>
                <a:spcPts val="0"/>
              </a:spcAft>
              <a:buSzPts val="1440"/>
              <a:buChar char="►"/>
            </a:pPr>
            <a:r>
              <a:rPr lang="en-US"/>
              <a:t>Custom Object</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g2440c7af888_2_98"/>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Exercise</a:t>
            </a:r>
            <a:endParaRPr/>
          </a:p>
          <a:p>
            <a:pPr marL="0" lvl="0" indent="0" algn="l" rtl="0">
              <a:spcBef>
                <a:spcPts val="0"/>
              </a:spcBef>
              <a:spcAft>
                <a:spcPts val="0"/>
              </a:spcAft>
              <a:buNone/>
            </a:pPr>
            <a:endParaRPr/>
          </a:p>
        </p:txBody>
      </p:sp>
      <p:sp>
        <p:nvSpPr>
          <p:cNvPr id="606" name="Google Shape;606;g2440c7af888_2_98"/>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g27f067cbcf4_0_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Record Level Access</a:t>
            </a:r>
            <a:endParaRPr/>
          </a:p>
        </p:txBody>
      </p:sp>
      <p:sp>
        <p:nvSpPr>
          <p:cNvPr id="612" name="Google Shape;612;g27f067cbcf4_0_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g27f067cbcf4_0_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Record Level Access</a:t>
            </a:r>
            <a:endParaRPr/>
          </a:p>
          <a:p>
            <a:pPr marL="0" lvl="0" indent="0" algn="l" rtl="0">
              <a:spcBef>
                <a:spcPts val="0"/>
              </a:spcBef>
              <a:spcAft>
                <a:spcPts val="0"/>
              </a:spcAft>
              <a:buNone/>
            </a:pPr>
            <a:endParaRPr/>
          </a:p>
        </p:txBody>
      </p:sp>
      <p:sp>
        <p:nvSpPr>
          <p:cNvPr id="618" name="Google Shape;618;g27f067cbcf4_0_5"/>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Autofit/>
          </a:bodyPr>
          <a:lstStyle/>
          <a:p>
            <a:pPr marL="457200" lvl="0" indent="-344487" algn="l" rtl="0">
              <a:lnSpc>
                <a:spcPct val="80000"/>
              </a:lnSpc>
              <a:spcBef>
                <a:spcPts val="1000"/>
              </a:spcBef>
              <a:spcAft>
                <a:spcPts val="0"/>
              </a:spcAft>
              <a:buSzPts val="1825"/>
              <a:buChar char="►"/>
            </a:pPr>
            <a:r>
              <a:rPr lang="en-US" sz="1825"/>
              <a:t>Record access determines which individual records users can view and edit in each object they have access to in their profile.</a:t>
            </a:r>
            <a:endParaRPr sz="1825"/>
          </a:p>
          <a:p>
            <a:pPr marL="457200" lvl="0" indent="-344487" algn="l" rtl="0">
              <a:lnSpc>
                <a:spcPct val="80000"/>
              </a:lnSpc>
              <a:spcBef>
                <a:spcPts val="0"/>
              </a:spcBef>
              <a:spcAft>
                <a:spcPts val="0"/>
              </a:spcAft>
              <a:buSzPts val="1825"/>
              <a:buChar char="►"/>
            </a:pPr>
            <a:r>
              <a:rPr lang="en-US" sz="1825"/>
              <a:t>The permissions on a record are always evaluated according to a combination of object-level, field-level, and record-level permissions. </a:t>
            </a:r>
            <a:endParaRPr sz="1825"/>
          </a:p>
          <a:p>
            <a:pPr marL="0" lvl="0" indent="0" algn="l" rtl="0">
              <a:lnSpc>
                <a:spcPct val="80000"/>
              </a:lnSpc>
              <a:spcBef>
                <a:spcPts val="1000"/>
              </a:spcBef>
              <a:spcAft>
                <a:spcPts val="0"/>
              </a:spcAft>
              <a:buNone/>
            </a:pPr>
            <a:endParaRPr sz="1825"/>
          </a:p>
          <a:p>
            <a:pPr marL="0" lvl="0" indent="0" algn="l" rtl="0">
              <a:lnSpc>
                <a:spcPct val="80000"/>
              </a:lnSpc>
              <a:spcBef>
                <a:spcPts val="1000"/>
              </a:spcBef>
              <a:spcAft>
                <a:spcPts val="0"/>
              </a:spcAft>
              <a:buNone/>
            </a:pPr>
            <a:r>
              <a:rPr lang="en-US" sz="1825"/>
              <a:t>There are 4 different mechanisms that control record-level sharing among different sets of users.</a:t>
            </a:r>
            <a:endParaRPr sz="1825"/>
          </a:p>
          <a:p>
            <a:pPr marL="457200" lvl="0" indent="-344487" algn="l" rtl="0">
              <a:lnSpc>
                <a:spcPct val="80000"/>
              </a:lnSpc>
              <a:spcBef>
                <a:spcPts val="1000"/>
              </a:spcBef>
              <a:spcAft>
                <a:spcPts val="0"/>
              </a:spcAft>
              <a:buSzPts val="1825"/>
              <a:buChar char="►"/>
            </a:pPr>
            <a:r>
              <a:rPr lang="en-US" sz="1825"/>
              <a:t>Organization-wide defaults</a:t>
            </a:r>
            <a:endParaRPr sz="1825"/>
          </a:p>
          <a:p>
            <a:pPr marL="457200" lvl="0" indent="-344487" algn="l" rtl="0">
              <a:lnSpc>
                <a:spcPct val="80000"/>
              </a:lnSpc>
              <a:spcBef>
                <a:spcPts val="0"/>
              </a:spcBef>
              <a:spcAft>
                <a:spcPts val="0"/>
              </a:spcAft>
              <a:buSzPts val="1825"/>
              <a:buChar char="►"/>
            </a:pPr>
            <a:r>
              <a:rPr lang="en-US" sz="1825"/>
              <a:t>Role hierarchy</a:t>
            </a:r>
            <a:endParaRPr sz="1825"/>
          </a:p>
          <a:p>
            <a:pPr marL="457200" lvl="0" indent="-344487" algn="l" rtl="0">
              <a:lnSpc>
                <a:spcPct val="80000"/>
              </a:lnSpc>
              <a:spcBef>
                <a:spcPts val="0"/>
              </a:spcBef>
              <a:spcAft>
                <a:spcPts val="0"/>
              </a:spcAft>
              <a:buSzPts val="1825"/>
              <a:buChar char="►"/>
            </a:pPr>
            <a:r>
              <a:rPr lang="en-US" sz="1825"/>
              <a:t>Sharing rules</a:t>
            </a:r>
            <a:endParaRPr sz="1825"/>
          </a:p>
          <a:p>
            <a:pPr marL="457200" lvl="0" indent="-344487" algn="l" rtl="0">
              <a:lnSpc>
                <a:spcPct val="80000"/>
              </a:lnSpc>
              <a:spcBef>
                <a:spcPts val="0"/>
              </a:spcBef>
              <a:spcAft>
                <a:spcPts val="0"/>
              </a:spcAft>
              <a:buSzPts val="1825"/>
              <a:buChar char="►"/>
            </a:pPr>
            <a:r>
              <a:rPr lang="en-US" sz="1825"/>
              <a:t>Manual sharing and team sharing</a:t>
            </a:r>
            <a:endParaRPr sz="1825"/>
          </a:p>
          <a:p>
            <a:pPr marL="0" lvl="0" indent="0" algn="l" rtl="0">
              <a:lnSpc>
                <a:spcPct val="80000"/>
              </a:lnSpc>
              <a:spcBef>
                <a:spcPts val="1000"/>
              </a:spcBef>
              <a:spcAft>
                <a:spcPts val="0"/>
              </a:spcAft>
              <a:buSzPts val="688"/>
              <a:buNone/>
            </a:pPr>
            <a:endParaRPr sz="1825"/>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g27f067cbcf4_0_1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Organization-wide defaults:</a:t>
            </a:r>
            <a:endParaRPr/>
          </a:p>
        </p:txBody>
      </p:sp>
      <p:sp>
        <p:nvSpPr>
          <p:cNvPr id="624" name="Google Shape;624;g27f067cbcf4_0_1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Objects permissions </a:t>
            </a:r>
            <a:r>
              <a:rPr lang="en-US" b="1"/>
              <a:t>(Create, Read, Edit, Delete) </a:t>
            </a:r>
            <a:r>
              <a:rPr lang="en-US"/>
              <a:t>control what users can do with records they own.</a:t>
            </a:r>
            <a:endParaRPr/>
          </a:p>
          <a:p>
            <a:pPr marL="457200" lvl="0" indent="-320040" algn="l" rtl="0">
              <a:spcBef>
                <a:spcPts val="0"/>
              </a:spcBef>
              <a:spcAft>
                <a:spcPts val="0"/>
              </a:spcAft>
              <a:buSzPts val="1440"/>
              <a:buChar char="►"/>
            </a:pPr>
            <a:r>
              <a:rPr lang="en-US"/>
              <a:t>The </a:t>
            </a:r>
            <a:r>
              <a:rPr lang="en-US" b="1"/>
              <a:t>Organization-wide default (OWD)</a:t>
            </a:r>
            <a:r>
              <a:rPr lang="en-US"/>
              <a:t> defines the level of access each user has for records for a particular object. OWD provides the </a:t>
            </a:r>
            <a:r>
              <a:rPr lang="en-US" b="1"/>
              <a:t>baseline-level access</a:t>
            </a:r>
            <a:r>
              <a:rPr lang="en-US"/>
              <a:t> that the most restricted user should have.</a:t>
            </a:r>
            <a:endParaRPr/>
          </a:p>
          <a:p>
            <a:pPr marL="457200" lvl="0" indent="-320040" algn="l" rtl="0">
              <a:spcBef>
                <a:spcPts val="0"/>
              </a:spcBef>
              <a:spcAft>
                <a:spcPts val="0"/>
              </a:spcAft>
              <a:buSzPts val="1440"/>
              <a:buChar char="►"/>
            </a:pPr>
            <a:r>
              <a:rPr lang="en-US"/>
              <a:t>We can use </a:t>
            </a:r>
            <a:r>
              <a:rPr lang="en-US" b="1"/>
              <a:t>org-wide defaults to lock down our data</a:t>
            </a:r>
            <a:r>
              <a:rPr lang="en-US"/>
              <a:t>, and then use the other record-level security and sharing tools </a:t>
            </a:r>
            <a:r>
              <a:rPr lang="en-US" b="1"/>
              <a:t>(role hierarchies, sharing rules, and manual sharing)</a:t>
            </a:r>
            <a:r>
              <a:rPr lang="en-US"/>
              <a:t> to </a:t>
            </a:r>
            <a:r>
              <a:rPr lang="en-US" b="1"/>
              <a:t>open up</a:t>
            </a:r>
            <a:r>
              <a:rPr lang="en-US"/>
              <a:t> the </a:t>
            </a:r>
            <a:r>
              <a:rPr lang="en-US" b="1"/>
              <a:t>data</a:t>
            </a:r>
            <a:r>
              <a:rPr lang="en-US"/>
              <a:t> to users who need it.</a:t>
            </a:r>
            <a:endParaRPr/>
          </a:p>
          <a:p>
            <a:pPr marL="457200" lvl="0" indent="-320040" algn="l" rtl="0">
              <a:spcBef>
                <a:spcPts val="0"/>
              </a:spcBef>
              <a:spcAft>
                <a:spcPts val="0"/>
              </a:spcAft>
              <a:buSzPts val="1440"/>
              <a:buChar char="►"/>
            </a:pPr>
            <a:r>
              <a:rPr lang="en-US"/>
              <a:t>Org-wide sharing settings can be set separately for each type of object </a:t>
            </a:r>
            <a:r>
              <a:rPr lang="en-US" b="1"/>
              <a:t>(Standard Objects and Custom)</a:t>
            </a:r>
            <a:r>
              <a:rPr lang="en-US"/>
              <a:t>.</a:t>
            </a:r>
            <a:endParaRPr sz="1900"/>
          </a:p>
          <a:p>
            <a:pPr marL="457200" lvl="0" indent="-320040" algn="l" rtl="0">
              <a:spcBef>
                <a:spcPts val="0"/>
              </a:spcBef>
              <a:spcAft>
                <a:spcPts val="0"/>
              </a:spcAft>
              <a:buSzPts val="1440"/>
              <a:buChar char="►"/>
            </a:pPr>
            <a:r>
              <a:rPr lang="en-US"/>
              <a:t>Object permissions determine the baseline level of access for all the records in an object. Org-wide defaults modify those permissions for </a:t>
            </a:r>
            <a:r>
              <a:rPr lang="en-US" b="1"/>
              <a:t>records</a:t>
            </a:r>
            <a:r>
              <a:rPr lang="en-US"/>
              <a:t> a</a:t>
            </a:r>
            <a:r>
              <a:rPr lang="en-US" b="1"/>
              <a:t> users doesn't own.</a:t>
            </a:r>
            <a:endParaRPr b="1"/>
          </a:p>
          <a:p>
            <a:pPr marL="0" lvl="0" indent="0" algn="l" rtl="0">
              <a:spcBef>
                <a:spcPts val="1000"/>
              </a:spcBef>
              <a:spcAft>
                <a:spcPts val="0"/>
              </a:spcAft>
              <a:buNone/>
            </a:pPr>
            <a:endParaRPr sz="450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g27f067cbcf4_0_15"/>
          <p:cNvSpPr txBox="1">
            <a:spLocks noGrp="1"/>
          </p:cNvSpPr>
          <p:nvPr>
            <p:ph type="body" idx="2"/>
          </p:nvPr>
        </p:nvSpPr>
        <p:spPr>
          <a:xfrm>
            <a:off x="6580824" y="2617794"/>
            <a:ext cx="3463800" cy="16224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3600" b="1">
                <a:latin typeface="Arial"/>
                <a:ea typeface="Arial"/>
                <a:cs typeface="Arial"/>
                <a:sym typeface="Arial"/>
              </a:rPr>
              <a:t>Record</a:t>
            </a:r>
            <a:endParaRPr sz="3600" b="1">
              <a:latin typeface="Arial"/>
              <a:ea typeface="Arial"/>
              <a:cs typeface="Arial"/>
              <a:sym typeface="Arial"/>
            </a:endParaRPr>
          </a:p>
          <a:p>
            <a:pPr marL="0" lvl="0" indent="0" algn="l" rtl="0">
              <a:spcBef>
                <a:spcPts val="1000"/>
              </a:spcBef>
              <a:spcAft>
                <a:spcPts val="0"/>
              </a:spcAft>
              <a:buNone/>
            </a:pPr>
            <a:r>
              <a:rPr lang="en-US" sz="3600" b="1">
                <a:latin typeface="Arial"/>
                <a:ea typeface="Arial"/>
                <a:cs typeface="Arial"/>
                <a:sym typeface="Arial"/>
              </a:rPr>
              <a:t>Level Access</a:t>
            </a:r>
            <a:endParaRPr sz="3600" b="1">
              <a:latin typeface="Arial"/>
              <a:ea typeface="Arial"/>
              <a:cs typeface="Arial"/>
              <a:sym typeface="Arial"/>
            </a:endParaRPr>
          </a:p>
        </p:txBody>
      </p:sp>
      <p:pic>
        <p:nvPicPr>
          <p:cNvPr id="630" name="Google Shape;630;g27f067cbcf4_0_15"/>
          <p:cNvPicPr preferRelativeResize="0"/>
          <p:nvPr/>
        </p:nvPicPr>
        <p:blipFill rotWithShape="1">
          <a:blip r:embed="rId3">
            <a:alphaModFix/>
          </a:blip>
          <a:srcRect l="11230" t="22610" r="43337" b="15596"/>
          <a:stretch/>
        </p:blipFill>
        <p:spPr>
          <a:xfrm>
            <a:off x="1176425" y="1362625"/>
            <a:ext cx="5404401" cy="4132750"/>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g27f067cbcf4_0_65"/>
          <p:cNvSpPr txBox="1">
            <a:spLocks noGrp="1"/>
          </p:cNvSpPr>
          <p:nvPr>
            <p:ph type="body" idx="2"/>
          </p:nvPr>
        </p:nvSpPr>
        <p:spPr>
          <a:xfrm>
            <a:off x="6580824" y="2617794"/>
            <a:ext cx="3463800" cy="16224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3600" b="1">
                <a:latin typeface="Arial"/>
                <a:ea typeface="Arial"/>
                <a:cs typeface="Arial"/>
                <a:sym typeface="Arial"/>
              </a:rPr>
              <a:t>OWD Access</a:t>
            </a:r>
            <a:endParaRPr sz="3600" b="1">
              <a:latin typeface="Arial"/>
              <a:ea typeface="Arial"/>
              <a:cs typeface="Arial"/>
              <a:sym typeface="Arial"/>
            </a:endParaRPr>
          </a:p>
          <a:p>
            <a:pPr marL="0" lvl="0" indent="0" algn="l" rtl="0">
              <a:spcBef>
                <a:spcPts val="1000"/>
              </a:spcBef>
              <a:spcAft>
                <a:spcPts val="0"/>
              </a:spcAft>
              <a:buNone/>
            </a:pPr>
            <a:r>
              <a:rPr lang="en-US" sz="3600" b="1">
                <a:latin typeface="Arial"/>
                <a:ea typeface="Arial"/>
                <a:cs typeface="Arial"/>
                <a:sym typeface="Arial"/>
              </a:rPr>
              <a:t>Levels</a:t>
            </a:r>
            <a:endParaRPr sz="3600" b="1">
              <a:latin typeface="Arial"/>
              <a:ea typeface="Arial"/>
              <a:cs typeface="Arial"/>
              <a:sym typeface="Arial"/>
            </a:endParaRPr>
          </a:p>
        </p:txBody>
      </p:sp>
      <p:pic>
        <p:nvPicPr>
          <p:cNvPr id="636" name="Google Shape;636;g27f067cbcf4_0_65"/>
          <p:cNvPicPr preferRelativeResize="0"/>
          <p:nvPr/>
        </p:nvPicPr>
        <p:blipFill rotWithShape="1">
          <a:blip r:embed="rId3">
            <a:alphaModFix/>
          </a:blip>
          <a:srcRect l="9748" t="24204" r="37100" b="14002"/>
          <a:stretch/>
        </p:blipFill>
        <p:spPr>
          <a:xfrm>
            <a:off x="764075" y="1528000"/>
            <a:ext cx="5816749" cy="3802011"/>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g27f067cbcf4_0_2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OWD Access Levels</a:t>
            </a:r>
            <a:endParaRPr/>
          </a:p>
        </p:txBody>
      </p:sp>
      <p:sp>
        <p:nvSpPr>
          <p:cNvPr id="642" name="Google Shape;642;g27f067cbcf4_0_2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b="1"/>
              <a:t>Public Read/Write: </a:t>
            </a:r>
            <a:r>
              <a:rPr lang="en-US"/>
              <a:t>All users can view, edit, and report on all records.</a:t>
            </a:r>
            <a:endParaRPr/>
          </a:p>
          <a:p>
            <a:pPr marL="457200" lvl="0" indent="-320040" algn="l" rtl="0">
              <a:spcBef>
                <a:spcPts val="0"/>
              </a:spcBef>
              <a:spcAft>
                <a:spcPts val="0"/>
              </a:spcAft>
              <a:buSzPts val="1440"/>
              <a:buChar char="►"/>
            </a:pPr>
            <a:r>
              <a:rPr lang="en-US" b="1"/>
              <a:t>Public Read Only: </a:t>
            </a:r>
            <a:r>
              <a:rPr lang="en-US"/>
              <a:t>All users can view and report on records but not edit them. Only the owner, and users above that role in the hierarchy, can edit those records.</a:t>
            </a:r>
            <a:endParaRPr/>
          </a:p>
          <a:p>
            <a:pPr marL="0" lvl="0" indent="0" algn="l" rtl="0">
              <a:spcBef>
                <a:spcPts val="1000"/>
              </a:spcBef>
              <a:spcAft>
                <a:spcPts val="0"/>
              </a:spcAft>
              <a:buNone/>
            </a:pP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g27f067cbcf4_0_2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OWD Sharing Settings:</a:t>
            </a:r>
            <a:endParaRPr/>
          </a:p>
        </p:txBody>
      </p:sp>
      <p:sp>
        <p:nvSpPr>
          <p:cNvPr id="648" name="Google Shape;648;g27f067cbcf4_0_25"/>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b="1"/>
              <a:t>Private:</a:t>
            </a:r>
            <a:r>
              <a:rPr lang="en-US"/>
              <a:t> Only the record owner, and users above- that role in the hierarchy, can view edit, and report on those records.</a:t>
            </a:r>
            <a:endParaRPr/>
          </a:p>
          <a:p>
            <a:pPr marL="457200" lvl="0" indent="-320040" algn="l" rtl="0">
              <a:spcBef>
                <a:spcPts val="0"/>
              </a:spcBef>
              <a:spcAft>
                <a:spcPts val="0"/>
              </a:spcAft>
              <a:buSzPts val="1440"/>
              <a:buChar char="►"/>
            </a:pPr>
            <a:r>
              <a:rPr lang="en-US" b="1"/>
              <a:t>Controlled by Parent:</a:t>
            </a:r>
            <a:r>
              <a:rPr lang="en-US"/>
              <a:t> A user can perform an action (such as view, edit, or delete) on a contact based on whether he or she can perform that same action on the record associated with it. </a:t>
            </a:r>
            <a:endParaRPr/>
          </a:p>
          <a:p>
            <a:pPr marL="457200" lvl="0" indent="-320040" algn="l" rtl="0">
              <a:spcBef>
                <a:spcPts val="0"/>
              </a:spcBef>
              <a:spcAft>
                <a:spcPts val="0"/>
              </a:spcAft>
              <a:buSzPts val="1440"/>
              <a:buChar char="►"/>
            </a:pPr>
            <a:r>
              <a:rPr lang="en-US" b="1"/>
              <a:t>Public Read/Write Transfer:</a:t>
            </a:r>
            <a:r>
              <a:rPr lang="en-US"/>
              <a:t> All users can view, edit, transfer, and report on all records. Only available for</a:t>
            </a:r>
            <a:r>
              <a:rPr lang="en-US" b="1"/>
              <a:t> cases or leads.</a:t>
            </a:r>
            <a:endParaRPr b="1"/>
          </a:p>
          <a:p>
            <a:pPr marL="0" lvl="0" indent="0" algn="l" rtl="0">
              <a:spcBef>
                <a:spcPts val="1000"/>
              </a:spcBef>
              <a:spcAft>
                <a:spcPts val="0"/>
              </a:spcAft>
              <a:buNone/>
            </a:pPr>
            <a:endParaRPr b="1"/>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g27f067cbcf4_0_3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Points to Remember:</a:t>
            </a:r>
            <a:endParaRPr/>
          </a:p>
        </p:txBody>
      </p:sp>
      <p:sp>
        <p:nvSpPr>
          <p:cNvPr id="654" name="Google Shape;654;g27f067cbcf4_0_3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Changing OWD settings and increasing default access </a:t>
            </a:r>
            <a:r>
              <a:rPr lang="en-US" b="1"/>
              <a:t>ex: </a:t>
            </a:r>
            <a:r>
              <a:rPr lang="en-US"/>
              <a:t>From</a:t>
            </a:r>
            <a:r>
              <a:rPr lang="en-US" b="1"/>
              <a:t> Public Read Only </a:t>
            </a:r>
            <a:r>
              <a:rPr lang="en-US"/>
              <a:t>to </a:t>
            </a:r>
            <a:r>
              <a:rPr lang="en-US" b="1"/>
              <a:t>Public Read/Write</a:t>
            </a:r>
            <a:r>
              <a:rPr lang="en-US"/>
              <a:t> will take effect immediately.</a:t>
            </a:r>
            <a:endParaRPr/>
          </a:p>
          <a:p>
            <a:pPr marL="457200" lvl="0" indent="-320040" algn="l" rtl="0">
              <a:spcBef>
                <a:spcPts val="0"/>
              </a:spcBef>
              <a:spcAft>
                <a:spcPts val="0"/>
              </a:spcAft>
              <a:buSzPts val="1440"/>
              <a:buChar char="►"/>
            </a:pPr>
            <a:r>
              <a:rPr lang="en-US"/>
              <a:t>Changing OWD settings and decreasing default access in an existing organization with significant data will take some time for salesforce to recalculate user access.</a:t>
            </a:r>
            <a:endParaRPr/>
          </a:p>
          <a:p>
            <a:pPr marL="457200" lvl="0" indent="-320040" algn="l" rtl="0">
              <a:spcBef>
                <a:spcPts val="0"/>
              </a:spcBef>
              <a:spcAft>
                <a:spcPts val="0"/>
              </a:spcAft>
              <a:buSzPts val="1440"/>
              <a:buChar char="►"/>
            </a:pPr>
            <a:r>
              <a:rPr lang="en-US"/>
              <a:t>If a custom object is on the detail side of a </a:t>
            </a:r>
            <a:r>
              <a:rPr lang="en-US" b="1"/>
              <a:t>master- detail </a:t>
            </a:r>
            <a:r>
              <a:rPr lang="en-US"/>
              <a:t>relationship with a standard object, the OWD setting will be </a:t>
            </a:r>
            <a:r>
              <a:rPr lang="en-US" b="1"/>
              <a:t>'Controlled by Parent'</a:t>
            </a:r>
            <a:r>
              <a:rPr lang="en-US"/>
              <a:t> and can not be changed.</a:t>
            </a:r>
            <a:endParaRPr/>
          </a:p>
          <a:p>
            <a:pPr marL="0" lvl="0" indent="0" algn="l" rtl="0">
              <a:spcBef>
                <a:spcPts val="1000"/>
              </a:spcBef>
              <a:spcAft>
                <a:spcPts val="0"/>
              </a:spcAft>
              <a:buNone/>
            </a:pP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g27f067cbcf4_0_35"/>
          <p:cNvSpPr txBox="1">
            <a:spLocks noGrp="1"/>
          </p:cNvSpPr>
          <p:nvPr>
            <p:ph type="body" idx="1"/>
          </p:nvPr>
        </p:nvSpPr>
        <p:spPr>
          <a:xfrm>
            <a:off x="677334" y="2160589"/>
            <a:ext cx="41841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OWD Provides the </a:t>
            </a:r>
            <a:r>
              <a:rPr lang="en-US" b="1"/>
              <a:t>baseline- level access </a:t>
            </a:r>
            <a:r>
              <a:rPr lang="en-US"/>
              <a:t>that the most restricted user should have. So, what we do to open up the access?</a:t>
            </a:r>
            <a:endParaRPr/>
          </a:p>
        </p:txBody>
      </p:sp>
      <p:pic>
        <p:nvPicPr>
          <p:cNvPr id="660" name="Google Shape;660;g27f067cbcf4_0_35"/>
          <p:cNvPicPr preferRelativeResize="0"/>
          <p:nvPr/>
        </p:nvPicPr>
        <p:blipFill rotWithShape="1">
          <a:blip r:embed="rId3">
            <a:alphaModFix/>
          </a:blip>
          <a:srcRect l="38181" t="32469" r="10888" b="15161"/>
          <a:stretch/>
        </p:blipFill>
        <p:spPr>
          <a:xfrm>
            <a:off x="4861424" y="1434950"/>
            <a:ext cx="6413274" cy="370772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8"/>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Standard Objects</a:t>
            </a:r>
            <a:endParaRPr/>
          </a:p>
        </p:txBody>
      </p:sp>
      <p:sp>
        <p:nvSpPr>
          <p:cNvPr id="191" name="Google Shape;191;p8"/>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lnSpcReduction="10000"/>
          </a:bodyPr>
          <a:lstStyle/>
          <a:p>
            <a:pPr marL="342900" lvl="0" indent="-342900" algn="l" rtl="0">
              <a:spcBef>
                <a:spcPts val="0"/>
              </a:spcBef>
              <a:spcAft>
                <a:spcPts val="0"/>
              </a:spcAft>
              <a:buSzPts val="2560"/>
              <a:buChar char="►"/>
            </a:pPr>
            <a:r>
              <a:rPr lang="en-US" sz="3200"/>
              <a:t>Standard Objects are provided by Salesforce as a basic CRM structure. These include account, contact, opportunity, lead, campaign and so on. </a:t>
            </a:r>
            <a:endParaRPr/>
          </a:p>
          <a:p>
            <a:pPr marL="342900" lvl="0" indent="-342900" algn="l" rtl="0">
              <a:spcBef>
                <a:spcPts val="1000"/>
              </a:spcBef>
              <a:spcAft>
                <a:spcPts val="0"/>
              </a:spcAft>
              <a:buSzPts val="2560"/>
              <a:buChar char="►"/>
            </a:pPr>
            <a:r>
              <a:rPr lang="en-US" sz="3200"/>
              <a:t>These are the tables that contain the records in any standard tabs, such as Accounts, Contacts, Opportunities, Leads, Campaigns, and so on.  </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g27f067cbcf4_0_4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Role and Role Hierarchy:</a:t>
            </a:r>
            <a:endParaRPr/>
          </a:p>
        </p:txBody>
      </p:sp>
      <p:sp>
        <p:nvSpPr>
          <p:cNvPr id="666" name="Google Shape;666;g27f067cbcf4_0_4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Data visibility can be increased by building role hierarchy. </a:t>
            </a:r>
            <a:endParaRPr/>
          </a:p>
          <a:p>
            <a:pPr marL="0" lvl="0" indent="0" algn="l" rtl="0">
              <a:spcBef>
                <a:spcPts val="1000"/>
              </a:spcBef>
              <a:spcAft>
                <a:spcPts val="0"/>
              </a:spcAft>
              <a:buNone/>
            </a:pPr>
            <a:r>
              <a:rPr lang="en-US"/>
              <a:t>It is not </a:t>
            </a:r>
            <a:r>
              <a:rPr lang="en-US" b="1"/>
              <a:t>mandatory</a:t>
            </a:r>
            <a:r>
              <a:rPr lang="en-US"/>
              <a:t> that a </a:t>
            </a:r>
            <a:r>
              <a:rPr lang="en-US" b="1"/>
              <a:t>user </a:t>
            </a:r>
            <a:r>
              <a:rPr lang="en-US"/>
              <a:t>should have a </a:t>
            </a:r>
            <a:r>
              <a:rPr lang="en-US" b="1"/>
              <a:t>role</a:t>
            </a:r>
            <a:r>
              <a:rPr lang="en-US"/>
              <a:t>.</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g27f067cbcf4_0_4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Role Hierarchy:</a:t>
            </a:r>
            <a:endParaRPr/>
          </a:p>
        </p:txBody>
      </p:sp>
      <p:sp>
        <p:nvSpPr>
          <p:cNvPr id="672" name="Google Shape;672;g27f067cbcf4_0_45"/>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018"/>
              <a:buNone/>
            </a:pPr>
            <a:r>
              <a:rPr lang="en-US" sz="1765"/>
              <a:t>Role hierarchy refers to a</a:t>
            </a:r>
            <a:r>
              <a:rPr lang="en-US" sz="1765" b="1"/>
              <a:t> set of roles</a:t>
            </a:r>
            <a:r>
              <a:rPr lang="en-US" sz="1765"/>
              <a:t> in an organization and the </a:t>
            </a:r>
            <a:r>
              <a:rPr lang="en-US" sz="1765" b="1"/>
              <a:t>relationship between different roles</a:t>
            </a:r>
            <a:r>
              <a:rPr lang="en-US" sz="1765"/>
              <a:t>. </a:t>
            </a:r>
            <a:endParaRPr sz="1765"/>
          </a:p>
          <a:p>
            <a:pPr marL="0" lvl="0" indent="0" algn="l" rtl="0">
              <a:lnSpc>
                <a:spcPct val="90000"/>
              </a:lnSpc>
              <a:spcBef>
                <a:spcPts val="1000"/>
              </a:spcBef>
              <a:spcAft>
                <a:spcPts val="0"/>
              </a:spcAft>
              <a:buSzPts val="1018"/>
              <a:buNone/>
            </a:pPr>
            <a:r>
              <a:rPr lang="en-US" sz="1765"/>
              <a:t>Role hierarchy opens up vertical-level access to records. </a:t>
            </a:r>
            <a:endParaRPr sz="1765"/>
          </a:p>
          <a:p>
            <a:pPr marL="0" lvl="0" indent="0" algn="l" rtl="0">
              <a:lnSpc>
                <a:spcPct val="90000"/>
              </a:lnSpc>
              <a:spcBef>
                <a:spcPts val="1000"/>
              </a:spcBef>
              <a:spcAft>
                <a:spcPts val="0"/>
              </a:spcAft>
              <a:buSzPts val="1018"/>
              <a:buNone/>
            </a:pPr>
            <a:r>
              <a:rPr lang="en-US" sz="1765"/>
              <a:t>Role hierarchy allows the user sitting in </a:t>
            </a:r>
            <a:r>
              <a:rPr lang="en-US" sz="1765" b="1"/>
              <a:t>higher level have access</a:t>
            </a:r>
            <a:r>
              <a:rPr lang="en-US" sz="1765"/>
              <a:t> of records owned by users having role </a:t>
            </a:r>
            <a:r>
              <a:rPr lang="en-US" sz="1765" b="1"/>
              <a:t>lower in hierarchy</a:t>
            </a:r>
            <a:r>
              <a:rPr lang="en-US" sz="1765"/>
              <a:t>. </a:t>
            </a:r>
            <a:endParaRPr sz="1765"/>
          </a:p>
          <a:p>
            <a:pPr marL="0" lvl="0" indent="0" algn="l" rtl="0">
              <a:lnSpc>
                <a:spcPct val="90000"/>
              </a:lnSpc>
              <a:spcBef>
                <a:spcPts val="1000"/>
              </a:spcBef>
              <a:spcAft>
                <a:spcPts val="0"/>
              </a:spcAft>
              <a:buSzPts val="1018"/>
              <a:buNone/>
            </a:pPr>
            <a:r>
              <a:rPr lang="en-US" sz="1765"/>
              <a:t>Users at any role level can view, edit, and report on all data that's owned by or shared with users below them in their role hierarchy, unless your org's sharing model for an object specifies otherwise.</a:t>
            </a:r>
            <a:endParaRPr sz="1765"/>
          </a:p>
          <a:p>
            <a:pPr marL="0" lvl="0" indent="0" algn="l" rtl="0">
              <a:lnSpc>
                <a:spcPct val="90000"/>
              </a:lnSpc>
              <a:spcBef>
                <a:spcPts val="1000"/>
              </a:spcBef>
              <a:spcAft>
                <a:spcPts val="0"/>
              </a:spcAft>
              <a:buSzPts val="1018"/>
              <a:buNone/>
            </a:pPr>
            <a:r>
              <a:rPr lang="en-US" sz="1765"/>
              <a:t>As we know Organization wide default sets the default access for objects. </a:t>
            </a:r>
            <a:endParaRPr sz="1765"/>
          </a:p>
          <a:p>
            <a:pPr marL="0" lvl="0" indent="0" algn="l" rtl="0">
              <a:lnSpc>
                <a:spcPct val="90000"/>
              </a:lnSpc>
              <a:spcBef>
                <a:spcPts val="1000"/>
              </a:spcBef>
              <a:spcAft>
                <a:spcPts val="0"/>
              </a:spcAft>
              <a:buClr>
                <a:schemeClr val="dk1"/>
              </a:buClr>
              <a:buSzPts val="1018"/>
              <a:buFont typeface="Arial"/>
              <a:buNone/>
            </a:pPr>
            <a:r>
              <a:rPr lang="en-US" sz="1765" b="1" i="1"/>
              <a:t>For example:</a:t>
            </a:r>
            <a:r>
              <a:rPr lang="en-US" sz="1765" i="1"/>
              <a:t> OWD set as </a:t>
            </a:r>
            <a:r>
              <a:rPr lang="en-US" sz="1765" b="1" i="1"/>
              <a:t>private</a:t>
            </a:r>
            <a:r>
              <a:rPr lang="en-US" sz="1765" i="1"/>
              <a:t> it would mean that only the owner of the record can access the record. But with the help of roles the additional access can be granted to the users of these records to other users ie users higher in role hierarchy would get the access of records owned by users lower in hierarchy.</a:t>
            </a:r>
            <a:endParaRPr sz="1765" i="1"/>
          </a:p>
          <a:p>
            <a:pPr marL="0" lvl="0" indent="0" algn="l" rtl="0">
              <a:lnSpc>
                <a:spcPct val="90000"/>
              </a:lnSpc>
              <a:spcBef>
                <a:spcPts val="1000"/>
              </a:spcBef>
              <a:spcAft>
                <a:spcPts val="0"/>
              </a:spcAft>
              <a:buSzPts val="1018"/>
              <a:buNone/>
            </a:pPr>
            <a:endParaRPr sz="1765"/>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g27f067cbcf4_0_50"/>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Assignment</a:t>
            </a:r>
            <a:endParaRPr/>
          </a:p>
        </p:txBody>
      </p:sp>
      <p:sp>
        <p:nvSpPr>
          <p:cNvPr id="678" name="Google Shape;678;g27f067cbcf4_0_50"/>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Let's set up a Role Hierarchy</a:t>
            </a:r>
            <a:endParaRPr/>
          </a:p>
          <a:p>
            <a:pPr marL="457200" lvl="0" indent="-320040" algn="l" rtl="0">
              <a:spcBef>
                <a:spcPts val="0"/>
              </a:spcBef>
              <a:spcAft>
                <a:spcPts val="0"/>
              </a:spcAft>
              <a:buSzPts val="1440"/>
              <a:buChar char="►"/>
            </a:pPr>
            <a:r>
              <a:rPr lang="en-US"/>
              <a:t>Let's assign roles to the users in the organization.</a:t>
            </a:r>
            <a:endParaRPr/>
          </a:p>
          <a:p>
            <a:pPr marL="0" lvl="0" indent="0" algn="l" rtl="0">
              <a:spcBef>
                <a:spcPts val="1000"/>
              </a:spcBef>
              <a:spcAft>
                <a:spcPts val="0"/>
              </a:spcAft>
              <a:buNone/>
            </a:pP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g27f067cbcf4_0_55"/>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latin typeface="Trebuchet MS"/>
                <a:ea typeface="Trebuchet MS"/>
                <a:cs typeface="Trebuchet MS"/>
                <a:sym typeface="Trebuchet MS"/>
              </a:rPr>
              <a:t>Grant Access using Hierarchies:</a:t>
            </a:r>
            <a:endParaRPr/>
          </a:p>
        </p:txBody>
      </p:sp>
      <p:sp>
        <p:nvSpPr>
          <p:cNvPr id="684" name="Google Shape;684;g27f067cbcf4_0_55"/>
          <p:cNvSpPr txBox="1">
            <a:spLocks noGrp="1"/>
          </p:cNvSpPr>
          <p:nvPr>
            <p:ph type="body" idx="1"/>
          </p:nvPr>
        </p:nvSpPr>
        <p:spPr>
          <a:xfrm>
            <a:off x="75188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Salesforce uses </a:t>
            </a:r>
            <a:r>
              <a:rPr lang="en-US" b="1"/>
              <a:t>role hierarchy </a:t>
            </a:r>
            <a:r>
              <a:rPr lang="en-US"/>
              <a:t>to automatically grant access to users by default. Role hierarchy allows the user sitting in </a:t>
            </a:r>
            <a:r>
              <a:rPr lang="en-US" b="1"/>
              <a:t>higher level have access</a:t>
            </a:r>
            <a:r>
              <a:rPr lang="en-US"/>
              <a:t> of records owned by users having role </a:t>
            </a:r>
            <a:r>
              <a:rPr lang="en-US" b="1"/>
              <a:t>lower in hierarchy.</a:t>
            </a:r>
            <a:r>
              <a:rPr lang="en-US"/>
              <a:t> It helps to extend the OWD settings for different objects.</a:t>
            </a:r>
            <a:endParaRPr/>
          </a:p>
          <a:p>
            <a:pPr marL="457200" lvl="0" indent="-320040" algn="l" rtl="0">
              <a:spcBef>
                <a:spcPts val="0"/>
              </a:spcBef>
              <a:spcAft>
                <a:spcPts val="0"/>
              </a:spcAft>
              <a:buSzPts val="1440"/>
              <a:buChar char="►"/>
            </a:pPr>
            <a:r>
              <a:rPr lang="en-US"/>
              <a:t>We can specify whether users have access to the data owned by or shared with their subordinates in the hierarchy.</a:t>
            </a:r>
            <a:endParaRPr/>
          </a:p>
          <a:p>
            <a:pPr marL="457200" lvl="0" indent="-320040" algn="l" rtl="0">
              <a:spcBef>
                <a:spcPts val="0"/>
              </a:spcBef>
              <a:spcAft>
                <a:spcPts val="0"/>
              </a:spcAft>
              <a:buSzPts val="1440"/>
              <a:buChar char="►"/>
            </a:pPr>
            <a:r>
              <a:rPr lang="en-US"/>
              <a:t>The Grant Access Using Hierarchies option is enabled for all objects, and it can </a:t>
            </a:r>
            <a:r>
              <a:rPr lang="en-US" b="1"/>
              <a:t>only be changed </a:t>
            </a:r>
            <a:r>
              <a:rPr lang="en-US"/>
              <a:t>for custom objects. We </a:t>
            </a:r>
            <a:r>
              <a:rPr lang="en-US" b="1"/>
              <a:t>can not change</a:t>
            </a:r>
            <a:r>
              <a:rPr lang="en-US"/>
              <a:t> it for standard objects.</a:t>
            </a:r>
            <a:endParaRPr/>
          </a:p>
          <a:p>
            <a:pPr marL="0" lvl="0" indent="0" algn="l" rtl="0">
              <a:spcBef>
                <a:spcPts val="1000"/>
              </a:spcBef>
              <a:spcAft>
                <a:spcPts val="0"/>
              </a:spcAft>
              <a:buNone/>
            </a:pPr>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g27f067cbcf4_0_7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Clr>
                <a:schemeClr val="dk1"/>
              </a:buClr>
              <a:buSzPts val="1100"/>
              <a:buFont typeface="Arial"/>
              <a:buNone/>
            </a:pPr>
            <a:r>
              <a:rPr lang="en-US">
                <a:latin typeface="Trebuchet MS"/>
                <a:ea typeface="Trebuchet MS"/>
                <a:cs typeface="Trebuchet MS"/>
                <a:sym typeface="Trebuchet MS"/>
              </a:rPr>
              <a:t>Grant Access using Hierarchies checkbox</a:t>
            </a:r>
            <a:endParaRPr>
              <a:latin typeface="Trebuchet MS"/>
              <a:ea typeface="Trebuchet MS"/>
              <a:cs typeface="Trebuchet MS"/>
              <a:sym typeface="Trebuchet MS"/>
            </a:endParaRPr>
          </a:p>
          <a:p>
            <a:pPr marL="0" lvl="0" indent="0" algn="l" rtl="0">
              <a:spcBef>
                <a:spcPts val="0"/>
              </a:spcBef>
              <a:spcAft>
                <a:spcPts val="0"/>
              </a:spcAft>
              <a:buNone/>
            </a:pPr>
            <a:endParaRPr>
              <a:latin typeface="Trebuchet MS"/>
              <a:ea typeface="Trebuchet MS"/>
              <a:cs typeface="Trebuchet MS"/>
              <a:sym typeface="Trebuchet MS"/>
            </a:endParaRPr>
          </a:p>
        </p:txBody>
      </p:sp>
      <p:sp>
        <p:nvSpPr>
          <p:cNvPr id="690" name="Google Shape;690;g27f067cbcf4_0_76"/>
          <p:cNvSpPr txBox="1">
            <a:spLocks noGrp="1"/>
          </p:cNvSpPr>
          <p:nvPr>
            <p:ph type="body" idx="1"/>
          </p:nvPr>
        </p:nvSpPr>
        <p:spPr>
          <a:xfrm>
            <a:off x="826409" y="214193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a:t>The Grant Access Using Hierarchies option is always selected on standard objects and is not editable.</a:t>
            </a:r>
            <a:endParaRPr/>
          </a:p>
          <a:p>
            <a:pPr marL="0" lvl="0" indent="0" algn="l" rtl="0">
              <a:spcBef>
                <a:spcPts val="1000"/>
              </a:spcBef>
              <a:spcAft>
                <a:spcPts val="0"/>
              </a:spcAft>
              <a:buNone/>
            </a:pPr>
            <a:r>
              <a:rPr lang="en-US" b="1">
                <a:solidFill>
                  <a:srgbClr val="FF0000"/>
                </a:solidFill>
              </a:rPr>
              <a:t>What if not checked?</a:t>
            </a:r>
            <a:r>
              <a:rPr lang="en-US"/>
              <a:t> </a:t>
            </a:r>
            <a:endParaRPr/>
          </a:p>
          <a:p>
            <a:pPr marL="0" lvl="0" indent="0" algn="l" rtl="0">
              <a:spcBef>
                <a:spcPts val="1000"/>
              </a:spcBef>
              <a:spcAft>
                <a:spcPts val="0"/>
              </a:spcAft>
              <a:buClr>
                <a:schemeClr val="dk1"/>
              </a:buClr>
              <a:buSzPts val="1100"/>
              <a:buFont typeface="Arial"/>
              <a:buNone/>
            </a:pPr>
            <a:r>
              <a:rPr lang="en-US"/>
              <a:t>If</a:t>
            </a:r>
            <a:r>
              <a:rPr lang="en-US" b="1"/>
              <a:t> Grant Access using Hierarchies check box</a:t>
            </a:r>
            <a:r>
              <a:rPr lang="en-US"/>
              <a:t> for custom objects is </a:t>
            </a:r>
            <a:r>
              <a:rPr lang="en-US" b="1"/>
              <a:t>not checked</a:t>
            </a:r>
            <a:r>
              <a:rPr lang="en-US"/>
              <a:t>, only the </a:t>
            </a:r>
            <a:r>
              <a:rPr lang="en-US" b="1"/>
              <a:t>record owner and users </a:t>
            </a:r>
            <a:r>
              <a:rPr lang="en-US"/>
              <a:t>who are granted access by the </a:t>
            </a:r>
            <a:r>
              <a:rPr lang="en-US" b="1"/>
              <a:t>organization-wide defaults</a:t>
            </a:r>
            <a:r>
              <a:rPr lang="en-US"/>
              <a:t> receive access to the object's records.</a:t>
            </a:r>
            <a:endParaRPr/>
          </a:p>
          <a:p>
            <a:pPr marL="0" lvl="0" indent="0" algn="l" rtl="0">
              <a:spcBef>
                <a:spcPts val="1000"/>
              </a:spcBef>
              <a:spcAft>
                <a:spcPts val="0"/>
              </a:spcAft>
              <a:buNone/>
            </a:pPr>
            <a:r>
              <a:rPr lang="en-US" b="1">
                <a:solidFill>
                  <a:srgbClr val="FF0000"/>
                </a:solidFill>
              </a:rPr>
              <a:t>What if checked?</a:t>
            </a:r>
            <a:r>
              <a:rPr lang="en-US"/>
              <a:t> </a:t>
            </a:r>
            <a:endParaRPr/>
          </a:p>
          <a:p>
            <a:pPr marL="0" lvl="0" indent="0" algn="l" rtl="0">
              <a:spcBef>
                <a:spcPts val="1000"/>
              </a:spcBef>
              <a:spcAft>
                <a:spcPts val="0"/>
              </a:spcAft>
              <a:buClr>
                <a:schemeClr val="dk1"/>
              </a:buClr>
              <a:buSzPts val="1100"/>
              <a:buFont typeface="Arial"/>
              <a:buNone/>
            </a:pPr>
            <a:r>
              <a:rPr lang="en-US"/>
              <a:t>When </a:t>
            </a:r>
            <a:r>
              <a:rPr lang="en-US" b="1"/>
              <a:t>Grant Access using Hierarchy</a:t>
            </a:r>
            <a:r>
              <a:rPr lang="en-US"/>
              <a:t> is </a:t>
            </a:r>
            <a:r>
              <a:rPr lang="en-US" b="1"/>
              <a:t>checked</a:t>
            </a:r>
            <a:r>
              <a:rPr lang="en-US"/>
              <a:t> for custom object even if the record is private </a:t>
            </a:r>
            <a:r>
              <a:rPr lang="en-US" b="1"/>
              <a:t>users higher</a:t>
            </a:r>
            <a:r>
              <a:rPr lang="en-US"/>
              <a:t> in the role and the owner of the record still gets access to the records.</a:t>
            </a:r>
            <a:endParaRPr/>
          </a:p>
          <a:p>
            <a:pPr marL="0" lvl="0" indent="0" algn="l" rtl="0">
              <a:spcBef>
                <a:spcPts val="1000"/>
              </a:spcBef>
              <a:spcAft>
                <a:spcPts val="0"/>
              </a:spcAft>
              <a:buNone/>
            </a:pP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g27f067cbcf4_0_8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a:latin typeface="Trebuchet MS"/>
                <a:ea typeface="Trebuchet MS"/>
                <a:cs typeface="Trebuchet MS"/>
                <a:sym typeface="Trebuchet MS"/>
              </a:rPr>
              <a:t>Sharing Rules</a:t>
            </a:r>
            <a:endParaRPr>
              <a:latin typeface="Trebuchet MS"/>
              <a:ea typeface="Trebuchet MS"/>
              <a:cs typeface="Trebuchet MS"/>
              <a:sym typeface="Trebuchet MS"/>
            </a:endParaRPr>
          </a:p>
          <a:p>
            <a:pPr marL="0" lvl="0" indent="0" algn="l" rtl="0">
              <a:spcBef>
                <a:spcPts val="0"/>
              </a:spcBef>
              <a:spcAft>
                <a:spcPts val="0"/>
              </a:spcAft>
              <a:buNone/>
            </a:pPr>
            <a:endParaRPr>
              <a:latin typeface="Trebuchet MS"/>
              <a:ea typeface="Trebuchet MS"/>
              <a:cs typeface="Trebuchet MS"/>
              <a:sym typeface="Trebuchet MS"/>
            </a:endParaRPr>
          </a:p>
        </p:txBody>
      </p:sp>
      <p:sp>
        <p:nvSpPr>
          <p:cNvPr id="696" name="Google Shape;696;g27f067cbcf4_0_8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Using sharing rules we can share a record with multiple users who are connected by </a:t>
            </a:r>
            <a:r>
              <a:rPr lang="en-US" b="1"/>
              <a:t>horizontal hierarchy</a:t>
            </a:r>
            <a:r>
              <a:rPr lang="en-US"/>
              <a:t>. With Sharing Rules we can extend sharing access to </a:t>
            </a:r>
            <a:r>
              <a:rPr lang="en-US" b="1"/>
              <a:t>user, roles or territories.</a:t>
            </a:r>
            <a:r>
              <a:rPr lang="en-US"/>
              <a:t> This enables us to make automatic exceptions to our org- wide sharing settings for selected sets of users.</a:t>
            </a:r>
            <a:endParaRPr/>
          </a:p>
          <a:p>
            <a:pPr marL="457200" lvl="0" indent="-320040" algn="l" rtl="0">
              <a:spcBef>
                <a:spcPts val="0"/>
              </a:spcBef>
              <a:spcAft>
                <a:spcPts val="0"/>
              </a:spcAft>
              <a:buSzPts val="1440"/>
              <a:buChar char="►"/>
            </a:pPr>
            <a:r>
              <a:rPr lang="en-US"/>
              <a:t>If we have org-wide sharing defaults of</a:t>
            </a:r>
            <a:r>
              <a:rPr lang="en-US" b="1"/>
              <a:t> Public Read Only</a:t>
            </a:r>
            <a:r>
              <a:rPr lang="en-US"/>
              <a:t> or </a:t>
            </a:r>
            <a:r>
              <a:rPr lang="en-US" b="1"/>
              <a:t>Private</a:t>
            </a:r>
            <a:r>
              <a:rPr lang="en-US"/>
              <a:t>, we can open access back up for some users with sharing rules.</a:t>
            </a:r>
            <a:endParaRPr/>
          </a:p>
          <a:p>
            <a:pPr marL="0" lvl="0" indent="0" algn="l" rtl="0">
              <a:spcBef>
                <a:spcPts val="1000"/>
              </a:spcBef>
              <a:spcAft>
                <a:spcPts val="0"/>
              </a:spcAft>
              <a:buNone/>
            </a:pP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g27f067cbcf4_0_8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ct val="30555"/>
              <a:buFont typeface="Arial"/>
              <a:buNone/>
            </a:pPr>
            <a:r>
              <a:rPr lang="en-US">
                <a:solidFill>
                  <a:srgbClr val="FF0000"/>
                </a:solidFill>
              </a:rPr>
              <a:t>Types of sharing rules:</a:t>
            </a:r>
            <a:endParaRPr>
              <a:solidFill>
                <a:srgbClr val="FF0000"/>
              </a:solidFill>
            </a:endParaRPr>
          </a:p>
          <a:p>
            <a:pPr marL="0" lvl="0" indent="0" algn="l" rtl="0">
              <a:spcBef>
                <a:spcPts val="0"/>
              </a:spcBef>
              <a:spcAft>
                <a:spcPts val="0"/>
              </a:spcAft>
              <a:buClr>
                <a:schemeClr val="dk1"/>
              </a:buClr>
              <a:buSzPct val="30555"/>
              <a:buFont typeface="Arial"/>
              <a:buNone/>
            </a:pPr>
            <a:endParaRPr/>
          </a:p>
          <a:p>
            <a:pPr marL="0" lvl="0" indent="0" algn="l" rtl="0">
              <a:spcBef>
                <a:spcPts val="0"/>
              </a:spcBef>
              <a:spcAft>
                <a:spcPts val="0"/>
              </a:spcAft>
              <a:buNone/>
            </a:pPr>
            <a:endParaRPr/>
          </a:p>
        </p:txBody>
      </p:sp>
      <p:sp>
        <p:nvSpPr>
          <p:cNvPr id="702" name="Google Shape;702;g27f067cbcf4_0_8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Owner-Based Sharing Rules</a:t>
            </a:r>
            <a:endParaRPr/>
          </a:p>
          <a:p>
            <a:pPr marL="457200" lvl="0" indent="-320040" algn="l" rtl="0">
              <a:spcBef>
                <a:spcPts val="0"/>
              </a:spcBef>
              <a:spcAft>
                <a:spcPts val="0"/>
              </a:spcAft>
              <a:buSzPts val="1440"/>
              <a:buChar char="►"/>
            </a:pPr>
            <a:r>
              <a:rPr lang="en-US"/>
              <a:t>Criteria-Based Sharing Rules</a:t>
            </a:r>
            <a:endParaRPr/>
          </a:p>
          <a:p>
            <a:pPr marL="0" lvl="0" indent="0" algn="l" rtl="0">
              <a:spcBef>
                <a:spcPts val="1000"/>
              </a:spcBef>
              <a:spcAft>
                <a:spcPts val="0"/>
              </a:spcAft>
              <a:buNone/>
            </a:pPr>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g27f067cbcf4_0_91"/>
          <p:cNvSpPr txBox="1">
            <a:spLocks noGrp="1"/>
          </p:cNvSpPr>
          <p:nvPr>
            <p:ph type="title"/>
          </p:nvPr>
        </p:nvSpPr>
        <p:spPr>
          <a:xfrm>
            <a:off x="677334" y="572325"/>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solidFill>
                  <a:srgbClr val="FF0000"/>
                </a:solidFill>
              </a:rPr>
              <a:t>Owner-Based Sharing Rules:</a:t>
            </a:r>
            <a:endParaRPr>
              <a:solidFill>
                <a:srgbClr val="FF0000"/>
              </a:solidFill>
            </a:endParaRPr>
          </a:p>
        </p:txBody>
      </p:sp>
      <p:sp>
        <p:nvSpPr>
          <p:cNvPr id="708" name="Google Shape;708;g27f067cbcf4_0_91"/>
          <p:cNvSpPr txBox="1">
            <a:spLocks noGrp="1"/>
          </p:cNvSpPr>
          <p:nvPr>
            <p:ph type="body" idx="1"/>
          </p:nvPr>
        </p:nvSpPr>
        <p:spPr>
          <a:xfrm>
            <a:off x="75188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t>An </a:t>
            </a:r>
            <a:r>
              <a:rPr lang="en-US" b="1"/>
              <a:t>owner-based sharing</a:t>
            </a:r>
            <a:r>
              <a:rPr lang="en-US"/>
              <a:t> rule opens access to records owned by certain users. We can provide which user's records to whom and provide the access to what level like read only or read/write. </a:t>
            </a:r>
            <a:endParaRPr/>
          </a:p>
          <a:p>
            <a:pPr marL="0" lvl="0" indent="0" algn="l" rtl="0">
              <a:spcBef>
                <a:spcPts val="1000"/>
              </a:spcBef>
              <a:spcAft>
                <a:spcPts val="0"/>
              </a:spcAft>
              <a:buClr>
                <a:schemeClr val="dk1"/>
              </a:buClr>
              <a:buSzPts val="1100"/>
              <a:buFont typeface="Arial"/>
              <a:buNone/>
            </a:pPr>
            <a:r>
              <a:rPr lang="en-US" i="1"/>
              <a:t>For Example: A sharing rule can be used to grant read only access to records owned by users with the ‘North marketing role to the south marketing role'.</a:t>
            </a:r>
            <a:endParaRPr i="1"/>
          </a:p>
          <a:p>
            <a:pPr marL="0" lvl="0" indent="0" algn="l" rtl="0">
              <a:spcBef>
                <a:spcPts val="1000"/>
              </a:spcBef>
              <a:spcAft>
                <a:spcPts val="0"/>
              </a:spcAft>
              <a:buNone/>
            </a:pPr>
            <a:endParaRPr i="1"/>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g27f067cbcf4_0_9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solidFill>
                  <a:srgbClr val="FF0000"/>
                </a:solidFill>
              </a:rPr>
              <a:t>Criteria-Based Sharing Rules:</a:t>
            </a:r>
            <a:endParaRPr>
              <a:solidFill>
                <a:srgbClr val="FF0000"/>
              </a:solidFill>
            </a:endParaRPr>
          </a:p>
        </p:txBody>
      </p:sp>
      <p:sp>
        <p:nvSpPr>
          <p:cNvPr id="714" name="Google Shape;714;g27f067cbcf4_0_96"/>
          <p:cNvSpPr txBox="1">
            <a:spLocks noGrp="1"/>
          </p:cNvSpPr>
          <p:nvPr>
            <p:ph type="body" idx="1"/>
          </p:nvPr>
        </p:nvSpPr>
        <p:spPr>
          <a:xfrm>
            <a:off x="826409" y="22164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A criteria-based sharing rule determines with whom to share records based on field values. If we want to share the records with specified groups or roles, then we can use </a:t>
            </a:r>
            <a:r>
              <a:rPr lang="en-US" b="1"/>
              <a:t>criteria based rules</a:t>
            </a:r>
            <a:r>
              <a:rPr lang="en-US"/>
              <a:t>.</a:t>
            </a:r>
            <a:endParaRPr/>
          </a:p>
          <a:p>
            <a:pPr marL="457200" lvl="0" indent="-320040" algn="l" rtl="0">
              <a:spcBef>
                <a:spcPts val="0"/>
              </a:spcBef>
              <a:spcAft>
                <a:spcPts val="0"/>
              </a:spcAft>
              <a:buSzPts val="1440"/>
              <a:buChar char="►"/>
            </a:pPr>
            <a:r>
              <a:rPr lang="en-US"/>
              <a:t>The criteria can be created with object's fields.</a:t>
            </a:r>
            <a:endParaRPr/>
          </a:p>
          <a:p>
            <a:pPr marL="457200" lvl="0" indent="-320040" algn="l" rtl="0">
              <a:spcBef>
                <a:spcPts val="0"/>
              </a:spcBef>
              <a:spcAft>
                <a:spcPts val="0"/>
              </a:spcAft>
              <a:buSzPts val="1440"/>
              <a:buChar char="►"/>
            </a:pPr>
            <a:r>
              <a:rPr lang="en-US" b="1"/>
              <a:t>Note: We can't use Apex to create a criteria-based sharing rule. And we can't test criteria-based sharing using Apex.</a:t>
            </a:r>
            <a:r>
              <a:rPr lang="en-US"/>
              <a:t> </a:t>
            </a:r>
            <a:endParaRPr/>
          </a:p>
          <a:p>
            <a:pPr marL="0" lvl="0" indent="0" algn="l" rtl="0">
              <a:spcBef>
                <a:spcPts val="1000"/>
              </a:spcBef>
              <a:spcAft>
                <a:spcPts val="0"/>
              </a:spcAft>
              <a:buNone/>
            </a:pPr>
            <a:r>
              <a:rPr lang="en-US" i="1"/>
              <a:t>For example: We have a object Contact, with a field Name. A criteria-based sharing rule could share all Contact Records in which Contact name contains with specified string (Technologies), with all Marketing managers in our organization.</a:t>
            </a:r>
            <a:endParaRPr i="1"/>
          </a:p>
          <a:p>
            <a:pPr marL="457200" lvl="0" indent="-320040" algn="l" rtl="0">
              <a:spcBef>
                <a:spcPts val="1000"/>
              </a:spcBef>
              <a:spcAft>
                <a:spcPts val="0"/>
              </a:spcAft>
              <a:buSzPts val="1440"/>
              <a:buChar char="►"/>
            </a:pPr>
            <a:r>
              <a:rPr lang="en-US" b="1" i="1"/>
              <a:t>We can define up to 300 sharing rules for each object, including up to 50 criteria-based sharing rules per object.</a:t>
            </a:r>
            <a:endParaRPr b="1" i="1"/>
          </a:p>
          <a:p>
            <a:pPr marL="457200" lvl="0" indent="-320040" algn="l" rtl="0">
              <a:spcBef>
                <a:spcPts val="0"/>
              </a:spcBef>
              <a:spcAft>
                <a:spcPts val="0"/>
              </a:spcAft>
              <a:buSzPts val="1440"/>
              <a:buChar char="►"/>
            </a:pPr>
            <a:endParaRPr b="1"/>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g27f067cbcf4_0_10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solidFill>
                  <a:srgbClr val="FF0000"/>
                </a:solidFill>
              </a:rPr>
              <a:t>Criteria-Based Sharing Rules:</a:t>
            </a:r>
            <a:endParaRPr>
              <a:solidFill>
                <a:srgbClr val="FF0000"/>
              </a:solidFill>
            </a:endParaRPr>
          </a:p>
        </p:txBody>
      </p:sp>
      <p:sp>
        <p:nvSpPr>
          <p:cNvPr id="720" name="Google Shape;720;g27f067cbcf4_0_10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fontScale="92500" lnSpcReduction="20000"/>
          </a:bodyPr>
          <a:lstStyle/>
          <a:p>
            <a:pPr marL="0" lvl="0" indent="0" algn="l" rtl="0">
              <a:spcBef>
                <a:spcPts val="1000"/>
              </a:spcBef>
              <a:spcAft>
                <a:spcPts val="0"/>
              </a:spcAft>
              <a:buClr>
                <a:schemeClr val="dk1"/>
              </a:buClr>
              <a:buSzPts val="1100"/>
              <a:buFont typeface="Arial"/>
              <a:buNone/>
            </a:pPr>
            <a:r>
              <a:rPr lang="en-US"/>
              <a:t>You can create criteria-based sharing rules for accounts, assets, campaigns, cases, contacts, leads, opportunities, work orders, and custom objects. For the sharing criteria, record types and these field types are supported.</a:t>
            </a:r>
            <a:endParaRPr/>
          </a:p>
          <a:p>
            <a:pPr marL="457200" lvl="0" indent="-320040" algn="l" rtl="0">
              <a:spcBef>
                <a:spcPts val="1000"/>
              </a:spcBef>
              <a:spcAft>
                <a:spcPts val="0"/>
              </a:spcAft>
              <a:buSzPts val="1440"/>
              <a:buChar char="►"/>
            </a:pPr>
            <a:r>
              <a:rPr lang="en-US"/>
              <a:t>Auto Number</a:t>
            </a:r>
            <a:endParaRPr/>
          </a:p>
          <a:p>
            <a:pPr marL="457200" lvl="0" indent="-320040" algn="l" rtl="0">
              <a:spcBef>
                <a:spcPts val="0"/>
              </a:spcBef>
              <a:spcAft>
                <a:spcPts val="0"/>
              </a:spcAft>
              <a:buSzPts val="1440"/>
              <a:buChar char="►"/>
            </a:pPr>
            <a:r>
              <a:rPr lang="en-US"/>
              <a:t>Checkbox</a:t>
            </a:r>
            <a:endParaRPr/>
          </a:p>
          <a:p>
            <a:pPr marL="457200" lvl="0" indent="-320040" algn="l" rtl="0">
              <a:spcBef>
                <a:spcPts val="0"/>
              </a:spcBef>
              <a:spcAft>
                <a:spcPts val="0"/>
              </a:spcAft>
              <a:buSzPts val="1440"/>
              <a:buChar char="►"/>
            </a:pPr>
            <a:r>
              <a:rPr lang="en-US"/>
              <a:t>Date</a:t>
            </a:r>
            <a:endParaRPr/>
          </a:p>
          <a:p>
            <a:pPr marL="457200" lvl="0" indent="-320040" algn="l" rtl="0">
              <a:spcBef>
                <a:spcPts val="0"/>
              </a:spcBef>
              <a:spcAft>
                <a:spcPts val="0"/>
              </a:spcAft>
              <a:buSzPts val="1440"/>
              <a:buChar char="►"/>
            </a:pPr>
            <a:r>
              <a:rPr lang="en-US"/>
              <a:t>Date/Time</a:t>
            </a:r>
            <a:endParaRPr/>
          </a:p>
          <a:p>
            <a:pPr marL="457200" lvl="0" indent="-320040" algn="l" rtl="0">
              <a:spcBef>
                <a:spcPts val="0"/>
              </a:spcBef>
              <a:spcAft>
                <a:spcPts val="0"/>
              </a:spcAft>
              <a:buSzPts val="1440"/>
              <a:buChar char="►"/>
            </a:pPr>
            <a:r>
              <a:rPr lang="en-US"/>
              <a:t>Email</a:t>
            </a:r>
            <a:endParaRPr/>
          </a:p>
          <a:p>
            <a:pPr marL="457200" lvl="0" indent="-320040" algn="l" rtl="0">
              <a:spcBef>
                <a:spcPts val="0"/>
              </a:spcBef>
              <a:spcAft>
                <a:spcPts val="0"/>
              </a:spcAft>
              <a:buSzPts val="1440"/>
              <a:buChar char="►"/>
            </a:pPr>
            <a:r>
              <a:rPr lang="en-US"/>
              <a:t>Lookup Relationship (to user ID or queue ID)</a:t>
            </a:r>
            <a:endParaRPr/>
          </a:p>
          <a:p>
            <a:pPr marL="457200" lvl="0" indent="-320040" algn="l" rtl="0">
              <a:spcBef>
                <a:spcPts val="0"/>
              </a:spcBef>
              <a:spcAft>
                <a:spcPts val="0"/>
              </a:spcAft>
              <a:buSzPts val="1440"/>
              <a:buChar char="►"/>
            </a:pPr>
            <a:r>
              <a:rPr lang="en-US"/>
              <a:t>Number</a:t>
            </a:r>
            <a:endParaRPr/>
          </a:p>
          <a:p>
            <a:pPr marL="457200" lvl="0" indent="-320040" algn="l" rtl="0">
              <a:spcBef>
                <a:spcPts val="0"/>
              </a:spcBef>
              <a:spcAft>
                <a:spcPts val="0"/>
              </a:spcAft>
              <a:buSzPts val="1440"/>
              <a:buChar char="►"/>
            </a:pPr>
            <a:r>
              <a:rPr lang="en-US"/>
              <a:t>Percent</a:t>
            </a:r>
            <a:endParaRPr/>
          </a:p>
          <a:p>
            <a:pPr marL="457200" lvl="0" indent="-320040" algn="l" rtl="0">
              <a:spcBef>
                <a:spcPts val="0"/>
              </a:spcBef>
              <a:spcAft>
                <a:spcPts val="0"/>
              </a:spcAft>
              <a:buSzPts val="1440"/>
              <a:buChar char="►"/>
            </a:pPr>
            <a:r>
              <a:rPr lang="en-US"/>
              <a:t>Phone</a:t>
            </a:r>
            <a:endParaRPr/>
          </a:p>
          <a:p>
            <a:pPr marL="457200" lvl="0" indent="-320040" algn="l" rtl="0">
              <a:spcBef>
                <a:spcPts val="0"/>
              </a:spcBef>
              <a:spcAft>
                <a:spcPts val="0"/>
              </a:spcAft>
              <a:buSzPts val="1440"/>
              <a:buChar char="►"/>
            </a:pPr>
            <a:r>
              <a:rPr lang="en-US"/>
              <a:t>Picklist</a:t>
            </a:r>
            <a:endParaRPr/>
          </a:p>
          <a:p>
            <a:pPr marL="457200" lvl="0" indent="-320040" algn="l" rtl="0">
              <a:spcBef>
                <a:spcPts val="0"/>
              </a:spcBef>
              <a:spcAft>
                <a:spcPts val="0"/>
              </a:spcAft>
              <a:buSzPts val="1440"/>
              <a:buChar char="►"/>
            </a:pPr>
            <a:r>
              <a:rPr lang="en-US"/>
              <a:t>Text</a:t>
            </a:r>
            <a:endParaRPr/>
          </a:p>
          <a:p>
            <a:pPr marL="457200" lvl="0" indent="-320040" algn="l" rtl="0">
              <a:spcBef>
                <a:spcPts val="0"/>
              </a:spcBef>
              <a:spcAft>
                <a:spcPts val="0"/>
              </a:spcAft>
              <a:buSzPts val="1440"/>
              <a:buChar char="►"/>
            </a:pPr>
            <a:r>
              <a:rPr lang="en-US"/>
              <a:t>Text Area</a:t>
            </a:r>
            <a:endParaRPr/>
          </a:p>
          <a:p>
            <a:pPr marL="457200" lvl="0" indent="-320040" algn="l" rtl="0">
              <a:spcBef>
                <a:spcPts val="0"/>
              </a:spcBef>
              <a:spcAft>
                <a:spcPts val="0"/>
              </a:spcAft>
              <a:buSzPts val="1440"/>
              <a:buChar char="►"/>
            </a:pPr>
            <a:r>
              <a:rPr lang="en-US"/>
              <a:t>URL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9"/>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chemeClr val="accent1"/>
              </a:buClr>
              <a:buSzPts val="3600"/>
              <a:buFont typeface="Arial"/>
              <a:buNone/>
            </a:pPr>
            <a:r>
              <a:rPr lang="en-US"/>
              <a:t>Custom Object</a:t>
            </a:r>
            <a:endParaRPr/>
          </a:p>
        </p:txBody>
      </p:sp>
      <p:sp>
        <p:nvSpPr>
          <p:cNvPr id="197" name="Google Shape;197;p9"/>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2240"/>
              <a:buChar char="►"/>
            </a:pPr>
            <a:r>
              <a:rPr lang="en-US" sz="2800"/>
              <a:t>In addition to standard objects, Salesforce allows you to create custom objects to store data specific to your organization, which is not doable through standard objects.</a:t>
            </a:r>
            <a:endParaRPr/>
          </a:p>
          <a:p>
            <a:pPr marL="342900" lvl="0" indent="-342900" algn="l" rtl="0">
              <a:spcBef>
                <a:spcPts val="1000"/>
              </a:spcBef>
              <a:spcAft>
                <a:spcPts val="0"/>
              </a:spcAft>
              <a:buSzPts val="2240"/>
              <a:buChar char="►"/>
            </a:pPr>
            <a:r>
              <a:rPr lang="en-US" sz="2800"/>
              <a:t>For example, creating a custom object to store employee checking, patient information.  </a:t>
            </a:r>
            <a:endParaRPr/>
          </a:p>
          <a:p>
            <a:pPr marL="342900" lvl="0" indent="-342900" algn="l" rtl="0">
              <a:spcBef>
                <a:spcPts val="1000"/>
              </a:spcBef>
              <a:spcAft>
                <a:spcPts val="0"/>
              </a:spcAft>
              <a:buSzPts val="2240"/>
              <a:buChar char="►"/>
            </a:pPr>
            <a:r>
              <a:rPr lang="en-US" sz="2800"/>
              <a:t>Custom objects are usually identified by a __c suffix.  </a:t>
            </a:r>
            <a:endParaRPr/>
          </a:p>
          <a:p>
            <a:pPr marL="342900" lvl="0" indent="-200660" algn="l" rtl="0">
              <a:spcBef>
                <a:spcPts val="1000"/>
              </a:spcBef>
              <a:spcAft>
                <a:spcPts val="0"/>
              </a:spcAft>
              <a:buSzPts val="2240"/>
              <a:buNone/>
            </a:pPr>
            <a:endParaRPr sz="280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g27f067cbcf4_0_106"/>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solidFill>
                  <a:srgbClr val="FF0000"/>
                </a:solidFill>
              </a:rPr>
              <a:t>Public group:</a:t>
            </a:r>
            <a:endParaRPr>
              <a:solidFill>
                <a:srgbClr val="FF0000"/>
              </a:solidFill>
            </a:endParaRPr>
          </a:p>
        </p:txBody>
      </p:sp>
      <p:sp>
        <p:nvSpPr>
          <p:cNvPr id="726" name="Google Shape;726;g27f067cbcf4_0_106"/>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A public group is a collection of</a:t>
            </a:r>
            <a:r>
              <a:rPr lang="en-US" b="1"/>
              <a:t> individual users, other groups, individual roles or territories, and/or roles or territories with their subordinates</a:t>
            </a:r>
            <a:r>
              <a:rPr lang="en-US"/>
              <a:t> that all have a function in common.</a:t>
            </a:r>
            <a:endParaRPr/>
          </a:p>
          <a:p>
            <a:pPr marL="0" lvl="0" indent="0" algn="l" rtl="0">
              <a:spcBef>
                <a:spcPts val="1000"/>
              </a:spcBef>
              <a:spcAft>
                <a:spcPts val="0"/>
              </a:spcAft>
              <a:buNone/>
            </a:pPr>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g27f067cbcf4_0_111"/>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solidFill>
                  <a:srgbClr val="FF0000"/>
                </a:solidFill>
              </a:rPr>
              <a:t>Points to Remember:</a:t>
            </a:r>
            <a:endParaRPr>
              <a:solidFill>
                <a:srgbClr val="FF0000"/>
              </a:solidFill>
            </a:endParaRPr>
          </a:p>
        </p:txBody>
      </p:sp>
      <p:sp>
        <p:nvSpPr>
          <p:cNvPr id="732" name="Google Shape;732;g27f067cbcf4_0_111"/>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fontScale="92500" lnSpcReduction="20000"/>
          </a:bodyPr>
          <a:lstStyle/>
          <a:p>
            <a:pPr marL="457200" lvl="0" indent="-313182" algn="l" rtl="0">
              <a:spcBef>
                <a:spcPts val="1000"/>
              </a:spcBef>
              <a:spcAft>
                <a:spcPts val="0"/>
              </a:spcAft>
              <a:buSzPct val="79999"/>
              <a:buChar char="►"/>
            </a:pPr>
            <a:r>
              <a:rPr lang="en-US"/>
              <a:t>We can use sharing rules to grant wider access to data. We cannot matrict access below our organization-wide default levels.</a:t>
            </a:r>
            <a:endParaRPr/>
          </a:p>
          <a:p>
            <a:pPr marL="457200" lvl="0" indent="-313182" algn="l" rtl="0">
              <a:spcBef>
                <a:spcPts val="0"/>
              </a:spcBef>
              <a:spcAft>
                <a:spcPts val="0"/>
              </a:spcAft>
              <a:buSzPct val="79999"/>
              <a:buChar char="►"/>
            </a:pPr>
            <a:r>
              <a:rPr lang="en-US"/>
              <a:t>To create  sharing rules, your </a:t>
            </a:r>
            <a:r>
              <a:rPr lang="en-US" b="1"/>
              <a:t>organization-wide defaults must be Public Read Only or Private.</a:t>
            </a:r>
            <a:endParaRPr/>
          </a:p>
          <a:p>
            <a:pPr marL="457200" lvl="0" indent="-313182" algn="l" rtl="0">
              <a:spcBef>
                <a:spcPts val="0"/>
              </a:spcBef>
              <a:spcAft>
                <a:spcPts val="0"/>
              </a:spcAft>
              <a:buSzPct val="79999"/>
              <a:buChar char="►"/>
            </a:pPr>
            <a:r>
              <a:rPr lang="en-US"/>
              <a:t>The user can access </a:t>
            </a:r>
            <a:r>
              <a:rPr lang="en-US" b="1"/>
              <a:t>related records automatically with sharing rules.</a:t>
            </a:r>
            <a:endParaRPr b="1"/>
          </a:p>
          <a:p>
            <a:pPr marL="457200" lvl="0" indent="-313182" algn="l" rtl="0">
              <a:spcBef>
                <a:spcPts val="0"/>
              </a:spcBef>
              <a:spcAft>
                <a:spcPts val="0"/>
              </a:spcAft>
              <a:buSzPct val="79999"/>
              <a:buChar char="►"/>
            </a:pPr>
            <a:r>
              <a:rPr lang="en-US"/>
              <a:t>Sharing rules apply to </a:t>
            </a:r>
            <a:r>
              <a:rPr lang="en-US" b="1"/>
              <a:t>both active and inactive users.</a:t>
            </a:r>
            <a:r>
              <a:rPr lang="en-US"/>
              <a:t> </a:t>
            </a:r>
            <a:endParaRPr/>
          </a:p>
          <a:p>
            <a:pPr marL="457200" lvl="0" indent="-313182" algn="l" rtl="0">
              <a:spcBef>
                <a:spcPts val="0"/>
              </a:spcBef>
              <a:spcAft>
                <a:spcPts val="0"/>
              </a:spcAft>
              <a:buSzPct val="79999"/>
              <a:buChar char="►"/>
            </a:pPr>
            <a:r>
              <a:rPr lang="en-US"/>
              <a:t>If multiple sharing rules give a different levels of access to a record, the user gets the most </a:t>
            </a:r>
            <a:r>
              <a:rPr lang="en-US" b="1"/>
              <a:t>permissive access level.</a:t>
            </a:r>
            <a:endParaRPr b="1"/>
          </a:p>
          <a:p>
            <a:pPr marL="457200" lvl="0" indent="-313182" algn="l" rtl="0">
              <a:spcBef>
                <a:spcPts val="0"/>
              </a:spcBef>
              <a:spcAft>
                <a:spcPts val="0"/>
              </a:spcAft>
              <a:buSzPct val="79999"/>
              <a:buChar char="►"/>
            </a:pPr>
            <a:r>
              <a:rPr lang="en-US"/>
              <a:t>Once a sharing role has been saved, We</a:t>
            </a:r>
            <a:r>
              <a:rPr lang="en-US" b="1"/>
              <a:t> can't change the Share with field settings</a:t>
            </a:r>
            <a:r>
              <a:rPr lang="en-US"/>
              <a:t> when you edit the sharing rule.</a:t>
            </a:r>
            <a:endParaRPr/>
          </a:p>
          <a:p>
            <a:pPr marL="457200" lvl="0" indent="-313182" algn="l" rtl="0">
              <a:spcBef>
                <a:spcPts val="0"/>
              </a:spcBef>
              <a:spcAft>
                <a:spcPts val="0"/>
              </a:spcAft>
              <a:buSzPct val="79999"/>
              <a:buChar char="►"/>
            </a:pPr>
            <a:r>
              <a:rPr lang="en-US"/>
              <a:t>Sharing rules apply to all new and existing ends that meet the definition of the source data set.</a:t>
            </a:r>
            <a:endParaRPr/>
          </a:p>
          <a:p>
            <a:pPr marL="457200" lvl="0" indent="-313182" algn="l" rtl="0">
              <a:spcBef>
                <a:spcPts val="0"/>
              </a:spcBef>
              <a:spcAft>
                <a:spcPts val="0"/>
              </a:spcAft>
              <a:buSzPct val="79999"/>
              <a:buChar char="►"/>
            </a:pPr>
            <a:r>
              <a:rPr lang="en-US"/>
              <a:t>When We </a:t>
            </a:r>
            <a:r>
              <a:rPr lang="en-US" b="1"/>
              <a:t>delete</a:t>
            </a:r>
            <a:r>
              <a:rPr lang="en-US"/>
              <a:t> a sharing rule, the sharing access created by that rule is automatically remove.</a:t>
            </a:r>
            <a:endParaRPr/>
          </a:p>
          <a:p>
            <a:pPr marL="457200" lvl="0" indent="-313182" algn="l" rtl="0">
              <a:spcBef>
                <a:spcPts val="0"/>
              </a:spcBef>
              <a:spcAft>
                <a:spcPts val="0"/>
              </a:spcAft>
              <a:buSzPct val="79999"/>
              <a:buChar char="►"/>
            </a:pPr>
            <a:r>
              <a:rPr lang="en-US"/>
              <a:t>When we transfer records from one user to another, the sharing mes are </a:t>
            </a:r>
            <a:r>
              <a:rPr lang="en-US" b="1"/>
              <a:t>reevaluated</a:t>
            </a:r>
            <a:r>
              <a:rPr lang="en-US"/>
              <a:t> to add or remove access to the transferred reeds as necessary.</a:t>
            </a:r>
            <a:endParaRPr/>
          </a:p>
          <a:p>
            <a:pPr marL="0" lvl="0" indent="0" algn="l" rtl="0">
              <a:spcBef>
                <a:spcPts val="1000"/>
              </a:spcBef>
              <a:spcAft>
                <a:spcPts val="0"/>
              </a:spcAft>
              <a:buNone/>
            </a:pP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g27f067cbcf4_0_13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Salesforce Data Security and Access (Manual Sharing)</a:t>
            </a:r>
            <a:endParaRPr/>
          </a:p>
        </p:txBody>
      </p:sp>
      <p:sp>
        <p:nvSpPr>
          <p:cNvPr id="738" name="Google Shape;738;g27f067cbcf4_0_13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Users can manually share records with other users using the </a:t>
            </a:r>
            <a:r>
              <a:rPr lang="en-US" b="1"/>
              <a:t>sharing</a:t>
            </a:r>
            <a:r>
              <a:rPr lang="en-US"/>
              <a:t> button.</a:t>
            </a:r>
            <a:endParaRPr/>
          </a:p>
          <a:p>
            <a:pPr marL="457200" lvl="0" indent="-320040" algn="l" rtl="0">
              <a:spcBef>
                <a:spcPts val="0"/>
              </a:spcBef>
              <a:spcAft>
                <a:spcPts val="0"/>
              </a:spcAft>
              <a:buSzPts val="1440"/>
              <a:buChar char="►"/>
            </a:pPr>
            <a:r>
              <a:rPr lang="en-US"/>
              <a:t>We can use manual sharing to give specific other users access to certain types of records, including accounts, contacts, leads, users, and custom objects.</a:t>
            </a:r>
            <a:endParaRPr/>
          </a:p>
          <a:p>
            <a:pPr marL="457200" lvl="0" indent="-320040" algn="l" rtl="0">
              <a:spcBef>
                <a:spcPts val="0"/>
              </a:spcBef>
              <a:spcAft>
                <a:spcPts val="0"/>
              </a:spcAft>
              <a:buSzPts val="1440"/>
              <a:buChar char="►"/>
            </a:pPr>
            <a:r>
              <a:rPr lang="en-US"/>
              <a:t>Manual sharing provide additional access beyond the organization-wide defaults and sharing rules.</a:t>
            </a:r>
            <a:endParaRPr/>
          </a:p>
          <a:p>
            <a:pPr marL="0" lvl="0" indent="0" algn="l" rtl="0">
              <a:spcBef>
                <a:spcPts val="1000"/>
              </a:spcBef>
              <a:spcAft>
                <a:spcPts val="0"/>
              </a:spcAft>
              <a:buNone/>
            </a:pPr>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7f067cbcf4_0_14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solidFill>
                  <a:srgbClr val="FF0000"/>
                </a:solidFill>
              </a:rPr>
              <a:t>Manual sharing is available:</a:t>
            </a:r>
            <a:endParaRPr>
              <a:solidFill>
                <a:srgbClr val="FF0000"/>
              </a:solidFill>
            </a:endParaRPr>
          </a:p>
        </p:txBody>
      </p:sp>
      <p:sp>
        <p:nvSpPr>
          <p:cNvPr id="744" name="Google Shape;744;g27f067cbcf4_0_14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To Manually share the record, the user must be either the</a:t>
            </a:r>
            <a:r>
              <a:rPr lang="en-US" b="1"/>
              <a:t> owner of the record, above the owner in the role hierarchy, a user with full access or an administrator.</a:t>
            </a:r>
            <a:endParaRPr b="1"/>
          </a:p>
          <a:p>
            <a:pPr marL="457200" lvl="0" indent="-320040" algn="l" rtl="0">
              <a:spcBef>
                <a:spcPts val="0"/>
              </a:spcBef>
              <a:spcAft>
                <a:spcPts val="0"/>
              </a:spcAft>
              <a:buSzPts val="1440"/>
              <a:buChar char="►"/>
            </a:pPr>
            <a:r>
              <a:rPr lang="en-US"/>
              <a:t>The sharing button will only display if appropriate. Ex-OWD setting for the object is </a:t>
            </a:r>
            <a:r>
              <a:rPr lang="en-US" b="1"/>
              <a:t>private </a:t>
            </a:r>
            <a:r>
              <a:rPr lang="en-US"/>
              <a:t>or </a:t>
            </a:r>
            <a:r>
              <a:rPr lang="en-US" b="1"/>
              <a:t>public read only.</a:t>
            </a:r>
            <a:endParaRPr b="1"/>
          </a:p>
          <a:p>
            <a:pPr marL="0" lvl="0" indent="0" algn="l" rtl="0">
              <a:spcBef>
                <a:spcPts val="1000"/>
              </a:spcBef>
              <a:spcAft>
                <a:spcPts val="0"/>
              </a:spcAft>
              <a:buNone/>
            </a:pPr>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748"/>
        <p:cNvGrpSpPr/>
        <p:nvPr/>
      </p:nvGrpSpPr>
      <p:grpSpPr>
        <a:xfrm>
          <a:off x="0" y="0"/>
          <a:ext cx="0" cy="0"/>
          <a:chOff x="0" y="0"/>
          <a:chExt cx="0" cy="0"/>
        </a:xfrm>
      </p:grpSpPr>
      <p:sp>
        <p:nvSpPr>
          <p:cNvPr id="749" name="Google Shape;749;g27f15c6d741_0_59"/>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View All,Modify All Vs View All Data and Modify All Data View All:</a:t>
            </a:r>
            <a:endParaRPr/>
          </a:p>
        </p:txBody>
      </p:sp>
      <p:sp>
        <p:nvSpPr>
          <p:cNvPr id="750" name="Google Shape;750;g27f15c6d741_0_59"/>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sz="2400" b="1">
                <a:solidFill>
                  <a:srgbClr val="FF0000"/>
                </a:solidFill>
              </a:rPr>
              <a:t>View All:</a:t>
            </a:r>
            <a:endParaRPr/>
          </a:p>
          <a:p>
            <a:pPr marL="457200" lvl="0" indent="-320040" algn="l" rtl="0">
              <a:spcBef>
                <a:spcPts val="1000"/>
              </a:spcBef>
              <a:spcAft>
                <a:spcPts val="0"/>
              </a:spcAft>
              <a:buSzPts val="1440"/>
              <a:buChar char="►"/>
            </a:pPr>
            <a:r>
              <a:rPr lang="en-US"/>
              <a:t>We can grant "View All" or "Modify All" permission for an object on a profile or using a permission set. It is a </a:t>
            </a:r>
            <a:r>
              <a:rPr lang="en-US" b="1"/>
              <a:t>object permission</a:t>
            </a:r>
            <a:r>
              <a:rPr lang="en-US"/>
              <a:t> that is found in</a:t>
            </a:r>
            <a:r>
              <a:rPr lang="en-US" b="1"/>
              <a:t> profiles</a:t>
            </a:r>
            <a:r>
              <a:rPr lang="en-US"/>
              <a:t> and allow access to all records of the object.</a:t>
            </a:r>
            <a:endParaRPr/>
          </a:p>
          <a:p>
            <a:pPr marL="457200" lvl="0" indent="-320040" algn="l" rtl="0">
              <a:spcBef>
                <a:spcPts val="0"/>
              </a:spcBef>
              <a:spcAft>
                <a:spcPts val="0"/>
              </a:spcAft>
              <a:buSzPts val="1440"/>
              <a:buChar char="►"/>
            </a:pPr>
            <a:r>
              <a:rPr lang="en-US"/>
              <a:t>View All grants</a:t>
            </a:r>
            <a:r>
              <a:rPr lang="en-US" b="1"/>
              <a:t> read access </a:t>
            </a:r>
            <a:r>
              <a:rPr lang="en-US"/>
              <a:t>to the </a:t>
            </a:r>
            <a:r>
              <a:rPr lang="en-US" b="1"/>
              <a:t>object</a:t>
            </a:r>
            <a:r>
              <a:rPr lang="en-US"/>
              <a:t> and</a:t>
            </a:r>
            <a:r>
              <a:rPr lang="en-US" b="1"/>
              <a:t> read only</a:t>
            </a:r>
            <a:r>
              <a:rPr lang="en-US"/>
              <a:t> </a:t>
            </a:r>
            <a:r>
              <a:rPr lang="en-US" b="1"/>
              <a:t>access to</a:t>
            </a:r>
            <a:r>
              <a:rPr lang="en-US"/>
              <a:t> all </a:t>
            </a:r>
            <a:r>
              <a:rPr lang="en-US" b="1"/>
              <a:t>records </a:t>
            </a:r>
            <a:r>
              <a:rPr lang="en-US"/>
              <a:t>associated with a given object across the organization.</a:t>
            </a:r>
            <a:endParaRPr/>
          </a:p>
          <a:p>
            <a:pPr marL="457200" lvl="0" indent="-320040" algn="l" rtl="0">
              <a:spcBef>
                <a:spcPts val="0"/>
              </a:spcBef>
              <a:spcAft>
                <a:spcPts val="0"/>
              </a:spcAft>
              <a:buSzPts val="1440"/>
              <a:buChar char="►"/>
            </a:pPr>
            <a:r>
              <a:rPr lang="en-US"/>
              <a:t>The</a:t>
            </a:r>
            <a:r>
              <a:rPr lang="en-US" b="1"/>
              <a:t> "View All"</a:t>
            </a:r>
            <a:r>
              <a:rPr lang="en-US"/>
              <a:t> and </a:t>
            </a:r>
            <a:r>
              <a:rPr lang="en-US" b="1"/>
              <a:t>"Modify All"</a:t>
            </a:r>
            <a:r>
              <a:rPr lang="en-US"/>
              <a:t> permissions </a:t>
            </a:r>
            <a:r>
              <a:rPr lang="en-US" b="1"/>
              <a:t>ignore sharing rules and settings.</a:t>
            </a:r>
            <a:endParaRPr b="1"/>
          </a:p>
          <a:p>
            <a:pPr marL="0" lvl="0" indent="0" algn="l" rtl="0">
              <a:spcBef>
                <a:spcPts val="1000"/>
              </a:spcBef>
              <a:spcAft>
                <a:spcPts val="0"/>
              </a:spcAft>
              <a:buNone/>
            </a:pPr>
            <a:endParaRPr b="1"/>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g27f067cbcf4_0_15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ct val="30555"/>
              <a:buFont typeface="Arial"/>
              <a:buNone/>
            </a:pPr>
            <a:r>
              <a:rPr lang="en-US"/>
              <a:t>Why do we need View All and Modify All:</a:t>
            </a:r>
            <a:endParaRPr/>
          </a:p>
          <a:p>
            <a:pPr marL="0" lvl="0" indent="0" algn="l" rtl="0">
              <a:spcBef>
                <a:spcPts val="0"/>
              </a:spcBef>
              <a:spcAft>
                <a:spcPts val="0"/>
              </a:spcAft>
              <a:buNone/>
            </a:pPr>
            <a:endParaRPr/>
          </a:p>
        </p:txBody>
      </p:sp>
      <p:sp>
        <p:nvSpPr>
          <p:cNvPr id="756" name="Google Shape;756;g27f067cbcf4_0_15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b="1"/>
              <a:t>Used For:</a:t>
            </a:r>
            <a:endParaRPr b="1"/>
          </a:p>
          <a:p>
            <a:pPr marL="457200" lvl="0" indent="-320040" algn="l" rtl="0">
              <a:spcBef>
                <a:spcPts val="1000"/>
              </a:spcBef>
              <a:spcAft>
                <a:spcPts val="0"/>
              </a:spcAft>
              <a:buSzPts val="1440"/>
              <a:buChar char="►"/>
            </a:pPr>
            <a:r>
              <a:rPr lang="en-US" i="1"/>
              <a:t>Users who have "View All Data" and "Modify All Data" permissions can access data cleansing, deduplication, mass deletion, mass transferring, and managing record approvals.</a:t>
            </a:r>
            <a:endParaRPr i="1"/>
          </a:p>
          <a:p>
            <a:pPr marL="457200" lvl="0" indent="-320040" algn="l" rtl="0">
              <a:spcBef>
                <a:spcPts val="0"/>
              </a:spcBef>
              <a:spcAft>
                <a:spcPts val="0"/>
              </a:spcAft>
              <a:buSzPts val="1440"/>
              <a:buChar char="►"/>
            </a:pPr>
            <a:r>
              <a:rPr lang="en-US" i="1"/>
              <a:t>Users with View All Data or Modify All Data permission can view or modify all apps and data, even if the apps and data are not shared with them</a:t>
            </a:r>
            <a:r>
              <a:rPr lang="en-US" b="1" i="1"/>
              <a:t>. </a:t>
            </a:r>
            <a:endParaRPr b="1" i="1"/>
          </a:p>
          <a:p>
            <a:pPr marL="0" lvl="0" indent="0" algn="l" rtl="0">
              <a:spcBef>
                <a:spcPts val="1000"/>
              </a:spcBef>
              <a:spcAft>
                <a:spcPts val="0"/>
              </a:spcAft>
              <a:buClr>
                <a:schemeClr val="dk1"/>
              </a:buClr>
              <a:buSzPts val="1100"/>
              <a:buFont typeface="Arial"/>
              <a:buNone/>
            </a:pPr>
            <a:r>
              <a:rPr lang="en-US" b="1"/>
              <a:t>Users who need:</a:t>
            </a:r>
            <a:endParaRPr b="1"/>
          </a:p>
          <a:p>
            <a:pPr marL="457200" lvl="0" indent="-320040" algn="l" rtl="0">
              <a:spcBef>
                <a:spcPts val="1000"/>
              </a:spcBef>
              <a:spcAft>
                <a:spcPts val="0"/>
              </a:spcAft>
              <a:buSzPts val="1440"/>
              <a:buChar char="►"/>
            </a:pPr>
            <a:r>
              <a:rPr lang="en-US"/>
              <a:t>Administrators of an entire organization.</a:t>
            </a:r>
            <a:endParaRPr/>
          </a:p>
          <a:p>
            <a:pPr marL="0" lvl="0" indent="0" algn="l" rtl="0">
              <a:spcBef>
                <a:spcPts val="1000"/>
              </a:spcBef>
              <a:spcAft>
                <a:spcPts val="0"/>
              </a:spcAft>
              <a:buNone/>
            </a:pPr>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g27f067cbcf4_0_162"/>
          <p:cNvSpPr txBox="1">
            <a:spLocks noGrp="1"/>
          </p:cNvSpPr>
          <p:nvPr>
            <p:ph type="body" idx="1"/>
          </p:nvPr>
        </p:nvSpPr>
        <p:spPr>
          <a:xfrm>
            <a:off x="733225" y="1182752"/>
            <a:ext cx="8957400" cy="44925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sz="2000" b="1">
                <a:solidFill>
                  <a:srgbClr val="FF0000"/>
                </a:solidFill>
              </a:rPr>
              <a:t>View All Data:</a:t>
            </a:r>
            <a:endParaRPr sz="2000" b="1">
              <a:solidFill>
                <a:srgbClr val="FF0000"/>
              </a:solidFill>
            </a:endParaRPr>
          </a:p>
          <a:p>
            <a:pPr marL="457200" lvl="0" indent="-320040" algn="l" rtl="0">
              <a:spcBef>
                <a:spcPts val="1000"/>
              </a:spcBef>
              <a:spcAft>
                <a:spcPts val="0"/>
              </a:spcAft>
              <a:buSzPts val="1440"/>
              <a:buChar char="►"/>
            </a:pPr>
            <a:r>
              <a:rPr lang="en-US" b="1"/>
              <a:t>"View All Data" and "Modify All Data" permissions </a:t>
            </a:r>
            <a:r>
              <a:rPr lang="en-US"/>
              <a:t>are assigned via profile or permission set.</a:t>
            </a:r>
            <a:endParaRPr/>
          </a:p>
          <a:p>
            <a:pPr marL="457200" lvl="0" indent="-320040" algn="l" rtl="0">
              <a:spcBef>
                <a:spcPts val="0"/>
              </a:spcBef>
              <a:spcAft>
                <a:spcPts val="0"/>
              </a:spcAft>
              <a:buSzPts val="1440"/>
              <a:buChar char="►"/>
            </a:pPr>
            <a:r>
              <a:rPr lang="en-US" b="1"/>
              <a:t>View All Data</a:t>
            </a:r>
            <a:r>
              <a:rPr lang="en-US"/>
              <a:t> will grant </a:t>
            </a:r>
            <a:r>
              <a:rPr lang="en-US" b="1"/>
              <a:t>read access to all objects </a:t>
            </a:r>
            <a:r>
              <a:rPr lang="en-US"/>
              <a:t>and records, provide ability to see all data in the organization. </a:t>
            </a:r>
            <a:endParaRPr/>
          </a:p>
          <a:p>
            <a:pPr marL="0" lvl="0" indent="0" algn="l" rtl="0">
              <a:spcBef>
                <a:spcPts val="1000"/>
              </a:spcBef>
              <a:spcAft>
                <a:spcPts val="0"/>
              </a:spcAft>
              <a:buNone/>
            </a:pPr>
            <a:r>
              <a:rPr lang="en-US" sz="2000" b="1">
                <a:solidFill>
                  <a:srgbClr val="FF0000"/>
                </a:solidFill>
              </a:rPr>
              <a:t>Modify All Data:</a:t>
            </a:r>
            <a:endParaRPr sz="2000" b="1">
              <a:solidFill>
                <a:srgbClr val="FF0000"/>
              </a:solidFill>
            </a:endParaRPr>
          </a:p>
          <a:p>
            <a:pPr marL="457200" lvl="0" indent="-320040" algn="l" rtl="0">
              <a:spcBef>
                <a:spcPts val="1000"/>
              </a:spcBef>
              <a:spcAft>
                <a:spcPts val="0"/>
              </a:spcAft>
              <a:buSzPts val="1440"/>
              <a:buChar char="►"/>
            </a:pPr>
            <a:r>
              <a:rPr lang="en-US" b="1"/>
              <a:t>Modify All Data </a:t>
            </a:r>
            <a:r>
              <a:rPr lang="en-US"/>
              <a:t>will </a:t>
            </a:r>
            <a:r>
              <a:rPr lang="en-US" b="1"/>
              <a:t>grant create, read, edit, and delete to all objects as well as full access to all records</a:t>
            </a:r>
            <a:r>
              <a:rPr lang="en-US"/>
              <a:t>, provide ability to edit and delete all data in organization.</a:t>
            </a:r>
            <a:endParaRPr/>
          </a:p>
          <a:p>
            <a:pPr marL="0" lvl="0" indent="0" algn="l" rtl="0">
              <a:spcBef>
                <a:spcPts val="1000"/>
              </a:spcBef>
              <a:spcAft>
                <a:spcPts val="0"/>
              </a:spcAft>
              <a:buNone/>
            </a:pPr>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g27f067cbcf4_0_16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t>View All Data and Modify All</a:t>
            </a:r>
            <a:endParaRPr/>
          </a:p>
          <a:p>
            <a:pPr marL="0" lvl="0" indent="0" algn="l" rtl="0">
              <a:spcBef>
                <a:spcPts val="0"/>
              </a:spcBef>
              <a:spcAft>
                <a:spcPts val="0"/>
              </a:spcAft>
              <a:buNone/>
            </a:pPr>
            <a:r>
              <a:rPr lang="en-US"/>
              <a:t>Data</a:t>
            </a:r>
            <a:endParaRPr/>
          </a:p>
        </p:txBody>
      </p:sp>
      <p:sp>
        <p:nvSpPr>
          <p:cNvPr id="767" name="Google Shape;767;g27f067cbcf4_0_16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a:t>Apart from View All and Modify All permissions for a certain object, there are also </a:t>
            </a:r>
            <a:r>
              <a:rPr lang="en-US" b="1"/>
              <a:t>"View All Data" and "Modify All Data" </a:t>
            </a:r>
            <a:r>
              <a:rPr lang="en-US"/>
              <a:t>permissions.</a:t>
            </a:r>
            <a:endParaRPr/>
          </a:p>
          <a:p>
            <a:pPr marL="457200" lvl="0" indent="-320040" algn="l" rtl="0">
              <a:spcBef>
                <a:spcPts val="0"/>
              </a:spcBef>
              <a:spcAft>
                <a:spcPts val="0"/>
              </a:spcAft>
              <a:buSzPts val="1440"/>
              <a:buChar char="►"/>
            </a:pPr>
            <a:r>
              <a:rPr lang="en-US"/>
              <a:t>"View All Data" and "Modify All Data" provide</a:t>
            </a:r>
            <a:r>
              <a:rPr lang="en-US" b="1"/>
              <a:t> full access to all objects </a:t>
            </a:r>
            <a:r>
              <a:rPr lang="en-US"/>
              <a:t>in the </a:t>
            </a:r>
            <a:r>
              <a:rPr lang="en-US" b="1"/>
              <a:t>organization.</a:t>
            </a:r>
            <a:endParaRPr b="1"/>
          </a:p>
          <a:p>
            <a:pPr marL="457200" lvl="0" indent="-320040" algn="l" rtl="0">
              <a:spcBef>
                <a:spcPts val="0"/>
              </a:spcBef>
              <a:spcAft>
                <a:spcPts val="0"/>
              </a:spcAft>
              <a:buSzPts val="1440"/>
              <a:buChar char="►"/>
            </a:pPr>
            <a:r>
              <a:rPr lang="en-US"/>
              <a:t>These options are essential for the administrators, as it allows them to manage all data in the organization.</a:t>
            </a:r>
            <a:endParaRPr/>
          </a:p>
          <a:p>
            <a:pPr marL="0" lvl="0" indent="0" algn="l" rtl="0">
              <a:spcBef>
                <a:spcPts val="1000"/>
              </a:spcBef>
              <a:spcAft>
                <a:spcPts val="0"/>
              </a:spcAft>
              <a:buNone/>
            </a:pPr>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g27f067cbcf4_0_147"/>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a:t>View All,Modify All Vs View All Data and Modify All Data View All:</a:t>
            </a:r>
            <a:endParaRPr/>
          </a:p>
        </p:txBody>
      </p:sp>
      <p:sp>
        <p:nvSpPr>
          <p:cNvPr id="773" name="Google Shape;773;g27f067cbcf4_0_147"/>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sz="2400" b="1">
                <a:solidFill>
                  <a:srgbClr val="FF0000"/>
                </a:solidFill>
              </a:rPr>
              <a:t>View All:</a:t>
            </a:r>
            <a:endParaRPr/>
          </a:p>
          <a:p>
            <a:pPr marL="457200" lvl="0" indent="-320040" algn="l" rtl="0">
              <a:spcBef>
                <a:spcPts val="1000"/>
              </a:spcBef>
              <a:spcAft>
                <a:spcPts val="0"/>
              </a:spcAft>
              <a:buSzPts val="1440"/>
              <a:buChar char="►"/>
            </a:pPr>
            <a:r>
              <a:rPr lang="en-US"/>
              <a:t>We can grant "View All" or "Modify All" permission for an object on a profile or using a permission set. It is a </a:t>
            </a:r>
            <a:r>
              <a:rPr lang="en-US" b="1"/>
              <a:t>object permission</a:t>
            </a:r>
            <a:r>
              <a:rPr lang="en-US"/>
              <a:t> that is found in</a:t>
            </a:r>
            <a:r>
              <a:rPr lang="en-US" b="1"/>
              <a:t> profiles</a:t>
            </a:r>
            <a:r>
              <a:rPr lang="en-US"/>
              <a:t> and allow access to all records of the object.</a:t>
            </a:r>
            <a:endParaRPr/>
          </a:p>
          <a:p>
            <a:pPr marL="457200" lvl="0" indent="-320040" algn="l" rtl="0">
              <a:spcBef>
                <a:spcPts val="0"/>
              </a:spcBef>
              <a:spcAft>
                <a:spcPts val="0"/>
              </a:spcAft>
              <a:buSzPts val="1440"/>
              <a:buChar char="►"/>
            </a:pPr>
            <a:r>
              <a:rPr lang="en-US"/>
              <a:t>View All grants</a:t>
            </a:r>
            <a:r>
              <a:rPr lang="en-US" b="1"/>
              <a:t> read access </a:t>
            </a:r>
            <a:r>
              <a:rPr lang="en-US"/>
              <a:t>to the </a:t>
            </a:r>
            <a:r>
              <a:rPr lang="en-US" b="1"/>
              <a:t>object</a:t>
            </a:r>
            <a:r>
              <a:rPr lang="en-US"/>
              <a:t> and</a:t>
            </a:r>
            <a:r>
              <a:rPr lang="en-US" b="1"/>
              <a:t> read only</a:t>
            </a:r>
            <a:r>
              <a:rPr lang="en-US"/>
              <a:t> </a:t>
            </a:r>
            <a:r>
              <a:rPr lang="en-US" b="1"/>
              <a:t>access to</a:t>
            </a:r>
            <a:r>
              <a:rPr lang="en-US"/>
              <a:t> all </a:t>
            </a:r>
            <a:r>
              <a:rPr lang="en-US" b="1"/>
              <a:t>records </a:t>
            </a:r>
            <a:r>
              <a:rPr lang="en-US"/>
              <a:t>associated with a given object across the organization.</a:t>
            </a:r>
            <a:endParaRPr/>
          </a:p>
          <a:p>
            <a:pPr marL="457200" lvl="0" indent="-320040" algn="l" rtl="0">
              <a:spcBef>
                <a:spcPts val="0"/>
              </a:spcBef>
              <a:spcAft>
                <a:spcPts val="0"/>
              </a:spcAft>
              <a:buSzPts val="1440"/>
              <a:buChar char="►"/>
            </a:pPr>
            <a:r>
              <a:rPr lang="en-US"/>
              <a:t>The</a:t>
            </a:r>
            <a:r>
              <a:rPr lang="en-US" b="1"/>
              <a:t> "View All"</a:t>
            </a:r>
            <a:r>
              <a:rPr lang="en-US"/>
              <a:t> and </a:t>
            </a:r>
            <a:r>
              <a:rPr lang="en-US" b="1"/>
              <a:t>"Modify All"</a:t>
            </a:r>
            <a:r>
              <a:rPr lang="en-US"/>
              <a:t> permissions </a:t>
            </a:r>
            <a:r>
              <a:rPr lang="en-US" b="1"/>
              <a:t>ignore sharing rules and settings.</a:t>
            </a:r>
            <a:endParaRPr b="1"/>
          </a:p>
          <a:p>
            <a:pPr marL="0" lvl="0" indent="0" algn="l" rtl="0">
              <a:spcBef>
                <a:spcPts val="1000"/>
              </a:spcBef>
              <a:spcAft>
                <a:spcPts val="0"/>
              </a:spcAft>
              <a:buNone/>
            </a:pPr>
            <a:endParaRPr b="1"/>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777"/>
        <p:cNvGrpSpPr/>
        <p:nvPr/>
      </p:nvGrpSpPr>
      <p:grpSpPr>
        <a:xfrm>
          <a:off x="0" y="0"/>
          <a:ext cx="0" cy="0"/>
          <a:chOff x="0" y="0"/>
          <a:chExt cx="0" cy="0"/>
        </a:xfrm>
      </p:grpSpPr>
      <p:sp>
        <p:nvSpPr>
          <p:cNvPr id="778" name="Google Shape;778;g27f067cbcf4_0_172"/>
          <p:cNvSpPr txBox="1">
            <a:spLocks noGrp="1"/>
          </p:cNvSpPr>
          <p:nvPr>
            <p:ph type="title"/>
          </p:nvPr>
        </p:nvSpPr>
        <p:spPr>
          <a:xfrm>
            <a:off x="677334" y="609600"/>
            <a:ext cx="8596800" cy="1320900"/>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Clr>
                <a:schemeClr val="dk1"/>
              </a:buClr>
              <a:buSzPts val="1100"/>
              <a:buFont typeface="Arial"/>
              <a:buNone/>
            </a:pPr>
            <a:r>
              <a:rPr lang="en-US">
                <a:solidFill>
                  <a:srgbClr val="FF0000"/>
                </a:solidFill>
              </a:rPr>
              <a:t>Modify All:</a:t>
            </a:r>
            <a:endParaRPr>
              <a:solidFill>
                <a:srgbClr val="FF0000"/>
              </a:solidFill>
            </a:endParaRPr>
          </a:p>
          <a:p>
            <a:pPr marL="0" lvl="0" indent="0" algn="l" rtl="0">
              <a:spcBef>
                <a:spcPts val="0"/>
              </a:spcBef>
              <a:spcAft>
                <a:spcPts val="0"/>
              </a:spcAft>
              <a:buNone/>
            </a:pPr>
            <a:endParaRPr>
              <a:solidFill>
                <a:srgbClr val="FF0000"/>
              </a:solidFill>
            </a:endParaRPr>
          </a:p>
        </p:txBody>
      </p:sp>
      <p:sp>
        <p:nvSpPr>
          <p:cNvPr id="779" name="Google Shape;779;g27f067cbcf4_0_172"/>
          <p:cNvSpPr txBox="1">
            <a:spLocks noGrp="1"/>
          </p:cNvSpPr>
          <p:nvPr>
            <p:ph type="body" idx="1"/>
          </p:nvPr>
        </p:nvSpPr>
        <p:spPr>
          <a:xfrm>
            <a:off x="677334" y="2160589"/>
            <a:ext cx="8596800" cy="3880800"/>
          </a:xfrm>
          <a:prstGeom prst="rect">
            <a:avLst/>
          </a:prstGeom>
        </p:spPr>
        <p:txBody>
          <a:bodyPr spcFirstLastPara="1" wrap="square" lIns="91425" tIns="45700" rIns="91425" bIns="45700" anchor="t" anchorCtr="0">
            <a:normAutofit/>
          </a:bodyPr>
          <a:lstStyle/>
          <a:p>
            <a:pPr marL="457200" lvl="0" indent="-320040" algn="l" rtl="0">
              <a:spcBef>
                <a:spcPts val="1000"/>
              </a:spcBef>
              <a:spcAft>
                <a:spcPts val="0"/>
              </a:spcAft>
              <a:buSzPts val="1440"/>
              <a:buChar char="►"/>
            </a:pPr>
            <a:r>
              <a:rPr lang="en-US" b="1"/>
              <a:t>Modify All</a:t>
            </a:r>
            <a:r>
              <a:rPr lang="en-US"/>
              <a:t> grants </a:t>
            </a:r>
            <a:r>
              <a:rPr lang="en-US" b="1"/>
              <a:t>read, edit, and delete access</a:t>
            </a:r>
            <a:r>
              <a:rPr lang="en-US"/>
              <a:t> to the object and </a:t>
            </a:r>
            <a:r>
              <a:rPr lang="en-US" b="1"/>
              <a:t>full access to records </a:t>
            </a:r>
            <a:r>
              <a:rPr lang="en-US"/>
              <a:t>within that object.</a:t>
            </a:r>
            <a:endParaRPr/>
          </a:p>
          <a:p>
            <a:pPr marL="457200" lvl="0" indent="-320040" algn="l" rtl="0">
              <a:spcBef>
                <a:spcPts val="0"/>
              </a:spcBef>
              <a:spcAft>
                <a:spcPts val="0"/>
              </a:spcAft>
              <a:buSzPts val="1440"/>
              <a:buChar char="►"/>
            </a:pPr>
            <a:r>
              <a:rPr lang="en-US" b="1"/>
              <a:t>"View All" </a:t>
            </a:r>
            <a:r>
              <a:rPr lang="en-US"/>
              <a:t>and </a:t>
            </a:r>
            <a:r>
              <a:rPr lang="en-US" b="1"/>
              <a:t>"Modify All" </a:t>
            </a:r>
            <a:r>
              <a:rPr lang="en-US"/>
              <a:t>can be better alternatives to the </a:t>
            </a:r>
            <a:r>
              <a:rPr lang="en-US" b="1"/>
              <a:t>"View All Data" </a:t>
            </a:r>
            <a:r>
              <a:rPr lang="en-US"/>
              <a:t>and </a:t>
            </a:r>
            <a:r>
              <a:rPr lang="en-US" b="1"/>
              <a:t>"Modify All Data"</a:t>
            </a:r>
            <a:r>
              <a:rPr lang="en-US"/>
              <a:t> permissions.</a:t>
            </a:r>
            <a:endParaRPr/>
          </a:p>
          <a:p>
            <a:pPr marL="457200" lvl="0" indent="-320040" algn="l" rtl="0">
              <a:spcBef>
                <a:spcPts val="0"/>
              </a:spcBef>
              <a:spcAft>
                <a:spcPts val="0"/>
              </a:spcAft>
              <a:buSzPts val="1440"/>
              <a:buChar char="►"/>
            </a:pPr>
            <a:r>
              <a:rPr lang="en-US" b="1"/>
              <a:t>Used For:</a:t>
            </a:r>
            <a:r>
              <a:rPr lang="en-US"/>
              <a:t> Delegation of object permissions.</a:t>
            </a:r>
            <a:endParaRPr/>
          </a:p>
          <a:p>
            <a:pPr marL="457200" lvl="0" indent="-320040" algn="l" rtl="0">
              <a:spcBef>
                <a:spcPts val="0"/>
              </a:spcBef>
              <a:spcAft>
                <a:spcPts val="0"/>
              </a:spcAft>
              <a:buSzPts val="1440"/>
              <a:buChar char="►"/>
            </a:pPr>
            <a:r>
              <a:rPr lang="en-US" b="1"/>
              <a:t>Users who need:</a:t>
            </a:r>
            <a:r>
              <a:rPr lang="en-US"/>
              <a:t> Delegated administrators who manage records for specific objects.</a:t>
            </a:r>
            <a:endParaRPr/>
          </a:p>
          <a:p>
            <a:pPr marL="457200" lvl="0" indent="-320040" algn="l" rtl="0">
              <a:spcBef>
                <a:spcPts val="0"/>
              </a:spcBef>
              <a:spcAft>
                <a:spcPts val="0"/>
              </a:spcAft>
              <a:buSzPts val="1440"/>
              <a:buChar char="►"/>
            </a:pPr>
            <a:r>
              <a:rPr lang="en-US" i="1"/>
              <a:t>View All and Modify All are not available for ideas, price books, article types, and products.</a:t>
            </a:r>
            <a:endParaRPr i="1"/>
          </a:p>
          <a:p>
            <a:pPr marL="0" lvl="0" indent="0" algn="l" rtl="0">
              <a:spcBef>
                <a:spcPts val="1000"/>
              </a:spcBef>
              <a:spcAft>
                <a:spcPts val="0"/>
              </a:spcAft>
              <a:buNone/>
            </a:pPr>
            <a:endParaRPr/>
          </a:p>
        </p:txBody>
      </p:sp>
    </p:spTree>
  </p:cSld>
  <p:clrMapOvr>
    <a:masterClrMapping/>
  </p:clrMapOvr>
</p:sld>
</file>

<file path=ppt/theme/theme1.xml><?xml version="1.0" encoding="utf-8"?>
<a:theme xmlns:a="http://schemas.openxmlformats.org/drawingml/2006/main"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themeOverride>
</file>

<file path=docProps/app.xml><?xml version="1.0" encoding="utf-8"?>
<Properties xmlns="http://schemas.openxmlformats.org/officeDocument/2006/extended-properties" xmlns:vt="http://schemas.openxmlformats.org/officeDocument/2006/docPropsVTypes">
  <Template/>
  <TotalTime>42</TotalTime>
  <Words>12876</Words>
  <Application>Microsoft Office PowerPoint</Application>
  <PresentationFormat>Widescreen</PresentationFormat>
  <Paragraphs>909</Paragraphs>
  <Slides>174</Slides>
  <Notes>174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174</vt:i4>
      </vt:variant>
    </vt:vector>
  </HeadingPairs>
  <TitlesOfParts>
    <vt:vector size="178" baseType="lpstr">
      <vt:lpstr>Arial</vt:lpstr>
      <vt:lpstr>Noto Sans Symbols</vt:lpstr>
      <vt:lpstr>Trebuchet MS</vt:lpstr>
      <vt:lpstr>Facet</vt:lpstr>
      <vt:lpstr>Salesforce Admin Certification Course </vt:lpstr>
      <vt:lpstr>Create a Free Developer Account</vt:lpstr>
      <vt:lpstr>Connect with me</vt:lpstr>
      <vt:lpstr>Navigating Inside of Salesforce Lightning UI </vt:lpstr>
      <vt:lpstr>PowerPoint Presentation</vt:lpstr>
      <vt:lpstr>What are objects and fields in Salesforce? </vt:lpstr>
      <vt:lpstr>Types of Objects in Salesforce :</vt:lpstr>
      <vt:lpstr>Standard Objects</vt:lpstr>
      <vt:lpstr>Custom Object</vt:lpstr>
      <vt:lpstr>Difference between Standard and Custom Object: </vt:lpstr>
      <vt:lpstr>Standard fields</vt:lpstr>
      <vt:lpstr>Standard fields for custom objects </vt:lpstr>
      <vt:lpstr>Custom fields  </vt:lpstr>
      <vt:lpstr>Build our Recruiting Application  </vt:lpstr>
      <vt:lpstr>Create our Custom app</vt:lpstr>
      <vt:lpstr>Position object and its fields</vt:lpstr>
      <vt:lpstr>Position object and its fields</vt:lpstr>
      <vt:lpstr>Candidate Object and its fields</vt:lpstr>
      <vt:lpstr>Candidate Object and its fields</vt:lpstr>
      <vt:lpstr>Validation Rules </vt:lpstr>
      <vt:lpstr>Creating Validation Rules  </vt:lpstr>
      <vt:lpstr>Formula Fields  </vt:lpstr>
      <vt:lpstr>Create some Formula Fields </vt:lpstr>
      <vt:lpstr>Formula Fields  </vt:lpstr>
      <vt:lpstr>Limitations: </vt:lpstr>
      <vt:lpstr>Solution 1: Create a single table</vt:lpstr>
      <vt:lpstr>Solution 2:  Create Relationship b/w the objects </vt:lpstr>
      <vt:lpstr>Types of relationship </vt:lpstr>
      <vt:lpstr>One to Many (Parent and Child)</vt:lpstr>
      <vt:lpstr>Parent and Child in a relationship </vt:lpstr>
      <vt:lpstr>One to Many (Parent and Child)</vt:lpstr>
      <vt:lpstr>One to Many Relationship types</vt:lpstr>
      <vt:lpstr>Lookup Relationship</vt:lpstr>
      <vt:lpstr>Create a Hiring Manager Field on the Position Object (Lookup)</vt:lpstr>
      <vt:lpstr>Job Application</vt:lpstr>
      <vt:lpstr>Job Application Object</vt:lpstr>
      <vt:lpstr>Master-Detail Relationship:</vt:lpstr>
      <vt:lpstr>Master-Detail Relationship</vt:lpstr>
      <vt:lpstr>Difference between master-detail and lookup relationships</vt:lpstr>
      <vt:lpstr>Roll-up Summary</vt:lpstr>
      <vt:lpstr>Create Roll-up summary field</vt:lpstr>
      <vt:lpstr>Create a New Object (Employment Website)</vt:lpstr>
      <vt:lpstr>Many to Many relationship</vt:lpstr>
      <vt:lpstr>How to create Many to Many relationship?</vt:lpstr>
      <vt:lpstr>Many to Many relationship</vt:lpstr>
      <vt:lpstr>Job Posting Object</vt:lpstr>
      <vt:lpstr>Exam Questions</vt:lpstr>
      <vt:lpstr>Exam Questions</vt:lpstr>
      <vt:lpstr>Exam Questions</vt:lpstr>
      <vt:lpstr>Importing and Exporting Data</vt:lpstr>
      <vt:lpstr>Data Import in Salesforce</vt:lpstr>
      <vt:lpstr>Ways of Importing Exporting Data</vt:lpstr>
      <vt:lpstr>Importing and  Exporting Data using Data Loader</vt:lpstr>
      <vt:lpstr>Data Loader</vt:lpstr>
      <vt:lpstr>Features of Data Loader</vt:lpstr>
      <vt:lpstr>Data import Wizard</vt:lpstr>
      <vt:lpstr>Using Data Import Wizard </vt:lpstr>
      <vt:lpstr>Difference between Data Import Wizard  and Data Loader</vt:lpstr>
      <vt:lpstr>Important Points to remember:</vt:lpstr>
      <vt:lpstr>Important Points to remember: </vt:lpstr>
      <vt:lpstr>Level of Data Access</vt:lpstr>
      <vt:lpstr>Profiles</vt:lpstr>
      <vt:lpstr>What does Profile Control?</vt:lpstr>
      <vt:lpstr>Notes:</vt:lpstr>
      <vt:lpstr>Permission Sets</vt:lpstr>
      <vt:lpstr>What does Permission Set Control? </vt:lpstr>
      <vt:lpstr>When to use Permission Set?</vt:lpstr>
      <vt:lpstr>Difference between Profiles and Permission Sets</vt:lpstr>
      <vt:lpstr>Exercise</vt:lpstr>
      <vt:lpstr>Exercise </vt:lpstr>
      <vt:lpstr>Record Level Access</vt:lpstr>
      <vt:lpstr>Record Level Access </vt:lpstr>
      <vt:lpstr>Organization-wide defaults:</vt:lpstr>
      <vt:lpstr>PowerPoint Presentation</vt:lpstr>
      <vt:lpstr>PowerPoint Presentation</vt:lpstr>
      <vt:lpstr>OWD Access Levels</vt:lpstr>
      <vt:lpstr>OWD Sharing Settings:</vt:lpstr>
      <vt:lpstr>Points to Remember:</vt:lpstr>
      <vt:lpstr>PowerPoint Presentation</vt:lpstr>
      <vt:lpstr>Role and Role Hierarchy:</vt:lpstr>
      <vt:lpstr>Role Hierarchy:</vt:lpstr>
      <vt:lpstr>Assignment</vt:lpstr>
      <vt:lpstr>Grant Access using Hierarchies:</vt:lpstr>
      <vt:lpstr>Grant Access using Hierarchies checkbox </vt:lpstr>
      <vt:lpstr>Sharing Rules </vt:lpstr>
      <vt:lpstr>Types of sharing rules:  </vt:lpstr>
      <vt:lpstr>Owner-Based Sharing Rules:</vt:lpstr>
      <vt:lpstr>Criteria-Based Sharing Rules:</vt:lpstr>
      <vt:lpstr>Criteria-Based Sharing Rules:</vt:lpstr>
      <vt:lpstr>Public group:</vt:lpstr>
      <vt:lpstr>Points to Remember:</vt:lpstr>
      <vt:lpstr>Salesforce Data Security and Access (Manual Sharing)</vt:lpstr>
      <vt:lpstr>Manual sharing is available:</vt:lpstr>
      <vt:lpstr>View All,Modify All Vs View All Data and Modify All Data View All:</vt:lpstr>
      <vt:lpstr>Why do we need View All and Modify All: </vt:lpstr>
      <vt:lpstr>PowerPoint Presentation</vt:lpstr>
      <vt:lpstr>View All Data and Modify All Data</vt:lpstr>
      <vt:lpstr>View All,Modify All Vs View All Data and Modify All Data View All:</vt:lpstr>
      <vt:lpstr>Modify All: </vt:lpstr>
      <vt:lpstr>Recycle Bin in Salesforce Lightning Experience</vt:lpstr>
      <vt:lpstr>Important Info:</vt:lpstr>
      <vt:lpstr>How long does the data stay in recycle bin?</vt:lpstr>
      <vt:lpstr>Record Types and Page Layouts</vt:lpstr>
      <vt:lpstr>Automation Tools </vt:lpstr>
      <vt:lpstr>Workflows in Salesforce</vt:lpstr>
      <vt:lpstr>Workflow rules can be broken into two main components.</vt:lpstr>
      <vt:lpstr>Let's create some Workflow </vt:lpstr>
      <vt:lpstr>Let's create some Workflow </vt:lpstr>
      <vt:lpstr>Time -triggered workflow </vt:lpstr>
      <vt:lpstr>How to monitor time based workflow? </vt:lpstr>
      <vt:lpstr>Example </vt:lpstr>
      <vt:lpstr>Important Notes </vt:lpstr>
      <vt:lpstr>Approval process </vt:lpstr>
      <vt:lpstr>Approval Process </vt:lpstr>
      <vt:lpstr>PowerPoint Presentation</vt:lpstr>
      <vt:lpstr>Create approval process</vt:lpstr>
      <vt:lpstr>Queue</vt:lpstr>
      <vt:lpstr>Considerations for Setting Approvers</vt:lpstr>
      <vt:lpstr>Assigning Approval Steps to Queues</vt:lpstr>
      <vt:lpstr>What is Process Builder? </vt:lpstr>
      <vt:lpstr>What can you do with Process Builder? </vt:lpstr>
      <vt:lpstr>Why use Process Builder in Salesforce? </vt:lpstr>
      <vt:lpstr>Let's create a process </vt:lpstr>
      <vt:lpstr>Flows in Salesforce </vt:lpstr>
      <vt:lpstr>Types of flows </vt:lpstr>
      <vt:lpstr>Time to create some flows </vt:lpstr>
      <vt:lpstr>Scheduled Triggered Flows </vt:lpstr>
      <vt:lpstr>Flow Requirement </vt:lpstr>
      <vt:lpstr>Platform Event Triggered Flow </vt:lpstr>
      <vt:lpstr>Platform Event Triggered Flow  </vt:lpstr>
      <vt:lpstr>Auto-launched flows </vt:lpstr>
      <vt:lpstr>Business Scenario </vt:lpstr>
      <vt:lpstr>Create an Auto-launched flow </vt:lpstr>
      <vt:lpstr>Top 4 Salesforce standard objects:Lead</vt:lpstr>
      <vt:lpstr>Important fields of Lead object</vt:lpstr>
      <vt:lpstr>Related Lists of Lead: </vt:lpstr>
      <vt:lpstr>Web to Lead </vt:lpstr>
      <vt:lpstr>Web to Lead </vt:lpstr>
      <vt:lpstr>Lead Assignment rules</vt:lpstr>
      <vt:lpstr>Lead Assignment Rules </vt:lpstr>
      <vt:lpstr>Salesforce Standard Objects </vt:lpstr>
      <vt:lpstr>Features and capabilities of Account Object</vt:lpstr>
      <vt:lpstr>Person Account object</vt:lpstr>
      <vt:lpstr>Contact Object</vt:lpstr>
      <vt:lpstr>Opportunity object                                                                                                                                                                                                     </vt:lpstr>
      <vt:lpstr>Opportunity Object </vt:lpstr>
      <vt:lpstr>Features of Opportunity object </vt:lpstr>
      <vt:lpstr>Features Of Opportunity Object </vt:lpstr>
      <vt:lpstr>Case Object </vt:lpstr>
      <vt:lpstr>Features of Case Object </vt:lpstr>
      <vt:lpstr>Reports and Dashboards </vt:lpstr>
      <vt:lpstr>Important Terms </vt:lpstr>
      <vt:lpstr>Create Your Reports </vt:lpstr>
      <vt:lpstr>Joined Reports </vt:lpstr>
      <vt:lpstr>Joined Report </vt:lpstr>
      <vt:lpstr>Salesforce Joined Reports: What to keep in mind</vt:lpstr>
      <vt:lpstr>Custom report types in Salesforce </vt:lpstr>
      <vt:lpstr>Create Custom Report types </vt:lpstr>
      <vt:lpstr>Standard object </vt:lpstr>
      <vt:lpstr>Dashboards </vt:lpstr>
      <vt:lpstr>Dashboards </vt:lpstr>
      <vt:lpstr>Dynamic Dashboards: Choose Who People View a Dashboard as in Lightning Experience</vt:lpstr>
      <vt:lpstr>Subscribe to Dashboards </vt:lpstr>
      <vt:lpstr>AppExchange </vt:lpstr>
      <vt:lpstr>Let's download Apps from AppExchange </vt:lpstr>
      <vt:lpstr>Let's download Apps from AppExchange </vt:lpstr>
      <vt:lpstr>Application Lifecycle</vt:lpstr>
      <vt:lpstr>PowerPoint Presentation</vt:lpstr>
      <vt:lpstr>What is a Sandbox? </vt:lpstr>
      <vt:lpstr>Difference between Different Sandboxes</vt:lpstr>
      <vt:lpstr>How can you deploy Metadata? </vt:lpstr>
      <vt:lpstr>Deployment via Change sets </vt:lpstr>
      <vt:lpstr>How to do deployments using change sets? </vt:lpstr>
      <vt:lpstr>Difference between Inbound and outbound change set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Salesforce Admin Certification Course</dc:title>
  <dc:creator>Sim Aulakh</dc:creator>
  <cp:lastModifiedBy>Sim Aulakh</cp:lastModifiedBy>
  <cp:revision>5</cp:revision>
  <dcterms:created xsi:type="dcterms:W3CDTF">2023-09-04T19:15:49Z</dcterms:created>
  <dcterms:modified xsi:type="dcterms:W3CDTF">2023-09-16T20:23:55Z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